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9"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4" r:id="rId27"/>
    <p:sldId id="282" r:id="rId28"/>
    <p:sldId id="283"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61" autoAdjust="0"/>
    <p:restoredTop sz="94719" autoAdjust="0"/>
  </p:normalViewPr>
  <p:slideViewPr>
    <p:cSldViewPr snapToGrid="0" snapToObjects="1">
      <p:cViewPr>
        <p:scale>
          <a:sx n="100" d="100"/>
          <a:sy n="100" d="100"/>
        </p:scale>
        <p:origin x="-1448" y="-80"/>
      </p:cViewPr>
      <p:guideLst>
        <p:guide orient="horz" pos="2160"/>
        <p:guide pos="2880"/>
      </p:guideLst>
    </p:cSldViewPr>
  </p:slideViewPr>
  <p:outlineViewPr>
    <p:cViewPr>
      <p:scale>
        <a:sx n="33" d="100"/>
        <a:sy n="33" d="100"/>
      </p:scale>
      <p:origin x="16" y="2607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Tito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it-IT" smtClean="0"/>
              <a:t>Fare clic per modificare stile</a:t>
            </a:r>
            <a:endParaRPr kumimoji="0" lang="en-US"/>
          </a:p>
        </p:txBody>
      </p:sp>
      <p:cxnSp>
        <p:nvCxnSpPr>
          <p:cNvPr id="8" name="Connettore 1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egnaposto data 1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05/12/12</a:t>
            </a:fld>
            <a:endParaRPr lang="en-US"/>
          </a:p>
        </p:txBody>
      </p:sp>
      <p:sp>
        <p:nvSpPr>
          <p:cNvPr id="16" name="Segnaposto numero diapositiva 15"/>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7" name="Segnaposto piè di pagina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stile</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05/12/12</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stile</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05/12/12</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4" name="Segnaposto data 13"/>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05/12/12</a:t>
            </a:fld>
            <a:endParaRPr lang="en-US"/>
          </a:p>
        </p:txBody>
      </p:sp>
      <p:sp>
        <p:nvSpPr>
          <p:cNvPr id="15" name="Segnaposto numero diapositiva 14"/>
          <p:cNvSpPr>
            <a:spLocks noGrp="1"/>
          </p:cNvSpPr>
          <p:nvPr>
            <p:ph type="sldNum" sz="quarter" idx="15"/>
          </p:nvPr>
        </p:nvSpPr>
        <p:spPr/>
        <p:txBody>
          <a:bodyPr/>
          <a:lstStyle>
            <a:lvl1pPr algn="ctr">
              <a:defRPr/>
            </a:lvl1pPr>
          </a:lstStyle>
          <a:p>
            <a:pPr eaLnBrk="1" latinLnBrk="0" hangingPunct="1"/>
            <a:fld id="{D2E57653-3E58-4892-A7ED-712530ACC680}" type="slidenum">
              <a:rPr kumimoji="0" lang="en-US" smtClean="0"/>
              <a:pPr eaLnBrk="1" latinLnBrk="0" hangingPunct="1"/>
              <a:t>‹n.›</a:t>
            </a:fld>
            <a:endParaRPr kumimoji="0" lang="en-US"/>
          </a:p>
        </p:txBody>
      </p:sp>
      <p:sp>
        <p:nvSpPr>
          <p:cNvPr id="16" name="Segnaposto piè di pagina 15"/>
          <p:cNvSpPr>
            <a:spLocks noGrp="1"/>
          </p:cNvSpPr>
          <p:nvPr>
            <p:ph type="ftr" sz="quarter" idx="16"/>
          </p:nvPr>
        </p:nvSpPr>
        <p:spPr/>
        <p:txBody>
          <a:bodyPr/>
          <a:lstStyle/>
          <a:p>
            <a:endParaRPr kumimoji="0" lang="en-US"/>
          </a:p>
        </p:txBody>
      </p:sp>
      <p:sp>
        <p:nvSpPr>
          <p:cNvPr id="17" name="Titolo 16"/>
          <p:cNvSpPr>
            <a:spLocks noGrp="1"/>
          </p:cNvSpPr>
          <p:nvPr>
            <p:ph type="title"/>
          </p:nvPr>
        </p:nvSpPr>
        <p:spPr/>
        <p:txBody>
          <a:bodyPr rtlCol="0" anchor="b" anchorCtr="0"/>
          <a:lstStyle/>
          <a:p>
            <a:r>
              <a:rPr kumimoji="0" lang="it-IT" smtClean="0"/>
              <a:t>Fare clic per modificare stile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05/12/12</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it-IT" smtClean="0"/>
              <a:t>Fare clic per modificare stile</a:t>
            </a:r>
            <a:endParaRPr kumimoji="0" lang="en-US"/>
          </a:p>
        </p:txBody>
      </p:sp>
      <p:sp>
        <p:nvSpPr>
          <p:cNvPr id="3" name="Segnaposto tes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gli stili del testo dello schema</a:t>
            </a:r>
          </a:p>
        </p:txBody>
      </p:sp>
      <p:cxnSp>
        <p:nvCxnSpPr>
          <p:cNvPr id="7" name="Connettore 1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05/12/12</a:t>
            </a:fld>
            <a:endParaRPr lang="en-US"/>
          </a:p>
        </p:txBody>
      </p:sp>
      <p:sp>
        <p:nvSpPr>
          <p:cNvPr id="6" name="Segnaposto piè di pagina 5"/>
          <p:cNvSpPr>
            <a:spLocks noGrp="1"/>
          </p:cNvSpPr>
          <p:nvPr>
            <p:ph type="ftr" sz="quarter" idx="11"/>
          </p:nvPr>
        </p:nvSpPr>
        <p:spPr/>
        <p:txBody>
          <a:bodyPr/>
          <a:lstStyle/>
          <a:p>
            <a:endParaRPr kumimoji="0" lang="en-US"/>
          </a:p>
        </p:txBody>
      </p:sp>
      <p:sp>
        <p:nvSpPr>
          <p:cNvPr id="7" name="Segnaposto numero diapositiva 6"/>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olo 1"/>
          <p:cNvSpPr>
            <a:spLocks noGrp="1"/>
          </p:cNvSpPr>
          <p:nvPr>
            <p:ph type="title"/>
          </p:nvPr>
        </p:nvSpPr>
        <p:spPr/>
        <p:txBody>
          <a:bodyPr/>
          <a:lstStyle/>
          <a:p>
            <a:r>
              <a:rPr kumimoji="0" lang="it-IT" smtClean="0"/>
              <a:t>Fare clic per modificare stile</a:t>
            </a:r>
            <a:endParaRPr kumimoji="0" lang="en-US"/>
          </a:p>
        </p:txBody>
      </p:sp>
      <p:sp>
        <p:nvSpPr>
          <p:cNvPr id="11" name="Segnaposto contenuto 10"/>
          <p:cNvSpPr>
            <a:spLocks noGrp="1"/>
          </p:cNvSpPr>
          <p:nvPr>
            <p:ph sz="half" idx="1"/>
          </p:nvPr>
        </p:nvSpPr>
        <p:spPr>
          <a:xfrm>
            <a:off x="457200" y="1524000"/>
            <a:ext cx="4059936" cy="4572000"/>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524000"/>
            <a:ext cx="4059936" cy="4572000"/>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9" name="Segnaposto numero diapositiva 8"/>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8" name="Segnaposto piè di pagina 7"/>
          <p:cNvSpPr>
            <a:spLocks noGrp="1"/>
          </p:cNvSpPr>
          <p:nvPr>
            <p:ph type="ftr" sz="quarter" idx="11"/>
          </p:nvPr>
        </p:nvSpPr>
        <p:spPr/>
        <p:txBody>
          <a:bodyPr/>
          <a:lstStyle/>
          <a:p>
            <a:endParaRPr kumimoji="0" lang="en-US"/>
          </a:p>
        </p:txBody>
      </p:sp>
      <p:sp>
        <p:nvSpPr>
          <p:cNvPr id="7" name="Segnaposto data 6"/>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05/12/12</a:t>
            </a:fld>
            <a:endParaRPr lang="en-US"/>
          </a:p>
        </p:txBody>
      </p: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gli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4" name="Segnaposto contenuto 33"/>
          <p:cNvSpPr>
            <a:spLocks noGrp="1"/>
          </p:cNvSpPr>
          <p:nvPr>
            <p:ph sz="quarter" idx="4"/>
          </p:nvPr>
        </p:nvSpPr>
        <p:spPr>
          <a:xfrm>
            <a:off x="4649788" y="2201896"/>
            <a:ext cx="4038600" cy="3913632"/>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 name="Titolo 1"/>
          <p:cNvSpPr>
            <a:spLocks noGrp="1"/>
          </p:cNvSpPr>
          <p:nvPr>
            <p:ph type="title"/>
          </p:nvPr>
        </p:nvSpPr>
        <p:spPr>
          <a:xfrm>
            <a:off x="457200" y="155448"/>
            <a:ext cx="8229600" cy="1143000"/>
          </a:xfrm>
        </p:spPr>
        <p:txBody>
          <a:bodyPr anchor="b" anchorCtr="0"/>
          <a:lstStyle>
            <a:lvl1pPr>
              <a:defRPr/>
            </a:lvl1pPr>
          </a:lstStyle>
          <a:p>
            <a:r>
              <a:rPr kumimoji="0" lang="it-IT" smtClean="0"/>
              <a:t>Fare clic per modificare stile</a:t>
            </a:r>
            <a:endParaRPr kumimoji="0"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gli stili del testo dello schema</a:t>
            </a:r>
          </a:p>
        </p:txBody>
      </p:sp>
      <p:cxnSp>
        <p:nvCxnSpPr>
          <p:cNvPr id="10" name="Connettore 1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05/12/12</a:t>
            </a:fld>
            <a:endParaRPr lang="en-US"/>
          </a:p>
        </p:txBody>
      </p:sp>
      <p:sp>
        <p:nvSpPr>
          <p:cNvPr id="4" name="Segnaposto piè di pagina 3"/>
          <p:cNvSpPr>
            <a:spLocks noGrp="1"/>
          </p:cNvSpPr>
          <p:nvPr>
            <p:ph type="ftr" sz="quarter" idx="11"/>
          </p:nvPr>
        </p:nvSpPr>
        <p:spPr/>
        <p:txBody>
          <a:bodyPr/>
          <a:lstStyle/>
          <a:p>
            <a:endParaRPr kumimoji="0" lang="en-US"/>
          </a:p>
        </p:txBody>
      </p:sp>
      <p:sp>
        <p:nvSpPr>
          <p:cNvPr id="5" name="Segnaposto numero diapositiva 4"/>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olo 1"/>
          <p:cNvSpPr>
            <a:spLocks noGrp="1"/>
          </p:cNvSpPr>
          <p:nvPr>
            <p:ph type="title"/>
          </p:nvPr>
        </p:nvSpPr>
        <p:spPr/>
        <p:txBody>
          <a:bodyPr/>
          <a:lstStyle/>
          <a:p>
            <a:r>
              <a:rPr kumimoji="0" lang="it-IT" smtClean="0"/>
              <a:t>Fare clic per modificare stile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05/12/12</a:t>
            </a:fld>
            <a:endParaRPr lang="en-US"/>
          </a:p>
        </p:txBody>
      </p:sp>
      <p:sp>
        <p:nvSpPr>
          <p:cNvPr id="3" name="Segnaposto piè di pagina 2"/>
          <p:cNvSpPr>
            <a:spLocks noGrp="1"/>
          </p:cNvSpPr>
          <p:nvPr>
            <p:ph type="ftr" sz="quarter" idx="11"/>
          </p:nvPr>
        </p:nvSpPr>
        <p:spPr/>
        <p:txBody>
          <a:bodyPr/>
          <a:lstStyle/>
          <a:p>
            <a:endParaRPr kumimoji="0" lang="en-US"/>
          </a:p>
        </p:txBody>
      </p:sp>
      <p:sp>
        <p:nvSpPr>
          <p:cNvPr id="4" name="Segnaposto numero diapositiva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 name="Segnaposto tes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gli stili del testo dello schema</a:t>
            </a:r>
          </a:p>
        </p:txBody>
      </p:sp>
      <p:sp>
        <p:nvSpPr>
          <p:cNvPr id="31" name="Tito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stile</a:t>
            </a:r>
            <a:endParaRPr kumimoji="0" lang="en-US"/>
          </a:p>
        </p:txBody>
      </p:sp>
      <p:sp>
        <p:nvSpPr>
          <p:cNvPr id="8" name="Segnaposto data 7"/>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05/12/12</a:t>
            </a:fld>
            <a:endParaRPr lang="en-US"/>
          </a:p>
        </p:txBody>
      </p:sp>
      <p:sp>
        <p:nvSpPr>
          <p:cNvPr id="9" name="Segnaposto numero diapositiva 8"/>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Segnaposto piè di pagina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stile</a:t>
            </a:r>
            <a:endParaRPr kumimoji="0"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it-IT" smtClean="0"/>
              <a:t>Trascinare l'immagine su un segnaposto o fare clic sull'icona per aggiungerla</a:t>
            </a:r>
            <a:endParaRPr kumimoji="0" lang="en-US"/>
          </a:p>
        </p:txBody>
      </p:sp>
      <p:sp>
        <p:nvSpPr>
          <p:cNvPr id="4" name="Segnaposto tes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gli stili del testo dello schema</a:t>
            </a:r>
          </a:p>
        </p:txBody>
      </p:sp>
      <p:sp>
        <p:nvSpPr>
          <p:cNvPr id="8" name="Segnaposto data 7"/>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05/12/12</a:t>
            </a:fld>
            <a:endParaRPr lang="en-US"/>
          </a:p>
        </p:txBody>
      </p:sp>
      <p:sp>
        <p:nvSpPr>
          <p:cNvPr id="9" name="Segnaposto numero diapositiva 8"/>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Segnaposto piè di pagina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it-IT" smtClean="0"/>
              <a:t>Fare clic per modificare gli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B41ABA4E-CD72-497B-97AA-7213B3980F60}" type="datetimeFigureOut">
              <a:rPr lang="en-US" smtClean="0"/>
              <a:pPr eaLnBrk="1" latinLnBrk="0" hangingPunct="1"/>
              <a:t>05/12/12</a:t>
            </a:fld>
            <a:endParaRPr lang="en-US"/>
          </a:p>
        </p:txBody>
      </p:sp>
      <p:sp>
        <p:nvSpPr>
          <p:cNvPr id="10" name="Segnaposto piè di pagina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Segnaposto numero diapositiv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eaLnBrk="1" latinLnBrk="0" hangingPunct="1"/>
            <a:fld id="{D2E57653-3E58-4892-A7ED-712530ACC680}" type="slidenum">
              <a:rPr kumimoji="0" lang="en-US" smtClean="0"/>
              <a:pPr eaLnBrk="1" latinLnBrk="0" hangingPunct="1"/>
              <a:t>‹n.›</a:t>
            </a:fld>
            <a:endParaRPr kumimoji="0" lang="en-US"/>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it-IT" smtClean="0"/>
              <a:t>Fare clic per modificare stile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1"/>
          <p:cNvSpPr>
            <a:spLocks noGrp="1"/>
          </p:cNvSpPr>
          <p:nvPr>
            <p:ph type="subTitle" idx="1"/>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it-IT" dirty="0" smtClean="0"/>
              <a:t>LO STILE DRAMMATICO DEL FILOSOFO SENECA</a:t>
            </a:r>
            <a:endParaRPr lang="it-IT" dirty="0"/>
          </a:p>
        </p:txBody>
      </p:sp>
      <p:sp>
        <p:nvSpPr>
          <p:cNvPr id="3" name="Titolo 2"/>
          <p:cNvSpPr>
            <a:spLocks noGrp="1"/>
          </p:cNvSpPr>
          <p:nvPr>
            <p:ph type="ctrTitle"/>
          </p:nvPr>
        </p:nvSpPr>
        <p:spPr/>
        <p:txBody>
          <a:bodyPr/>
          <a:lstStyle/>
          <a:p>
            <a:r>
              <a:rPr lang="it-IT" i="1" dirty="0" smtClean="0"/>
              <a:t>QUAE PHILOSOPHIA FUIT, FACTA PHILOLOGIA EST</a:t>
            </a:r>
            <a:endParaRPr lang="it-IT" i="1" dirty="0"/>
          </a:p>
        </p:txBody>
      </p:sp>
    </p:spTree>
    <p:extLst>
      <p:ext uri="{BB962C8B-B14F-4D97-AF65-F5344CB8AC3E}">
        <p14:creationId xmlns:p14="http://schemas.microsoft.com/office/powerpoint/2010/main" val="3924994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p:tgtEl>
                                          <p:spTgt spid="2">
                                            <p:bg/>
                                          </p:spTgt>
                                        </p:tgtEl>
                                        <p:attrNameLst>
                                          <p:attrName>ppt_y</p:attrName>
                                        </p:attrNameLst>
                                      </p:cBhvr>
                                      <p:tavLst>
                                        <p:tav tm="0">
                                          <p:val>
                                            <p:strVal val="#ppt_y+#ppt_h*1.125000"/>
                                          </p:val>
                                        </p:tav>
                                        <p:tav tm="100000">
                                          <p:val>
                                            <p:strVal val="#ppt_y"/>
                                          </p:val>
                                        </p:tav>
                                      </p:tavLst>
                                    </p:anim>
                                    <p:animEffect transition="in" filter="wipe(up)">
                                      <p:cBhvr>
                                        <p:cTn id="8" dur="500"/>
                                        <p:tgtEl>
                                          <p:spTgt spid="2">
                                            <p:bg/>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r>
              <a:rPr lang="it-IT" dirty="0" smtClean="0"/>
              <a:t>Seneca attinge ad una delle più ricche riserve lessicali del latino: la lingua giuridica.</a:t>
            </a:r>
          </a:p>
          <a:p>
            <a:pPr marL="0" indent="0" algn="just">
              <a:buNone/>
            </a:pPr>
            <a:endParaRPr lang="it-IT" dirty="0" smtClean="0"/>
          </a:p>
          <a:p>
            <a:pPr marL="0" indent="0" algn="just">
              <a:buNone/>
            </a:pPr>
            <a:r>
              <a:rPr lang="it-IT" i="1" dirty="0" smtClean="0"/>
              <a:t>Ita </a:t>
            </a:r>
            <a:r>
              <a:rPr lang="it-IT" i="1" dirty="0" err="1" smtClean="0"/>
              <a:t>fac</a:t>
            </a:r>
            <a:r>
              <a:rPr lang="it-IT" i="1" dirty="0" smtClean="0"/>
              <a:t>, mi </a:t>
            </a:r>
            <a:r>
              <a:rPr lang="it-IT" i="1" dirty="0" err="1" smtClean="0"/>
              <a:t>Lucili</a:t>
            </a:r>
            <a:r>
              <a:rPr lang="it-IT" i="1" dirty="0" smtClean="0"/>
              <a:t>, </a:t>
            </a:r>
            <a:r>
              <a:rPr lang="it-IT" i="1" dirty="0" err="1" smtClean="0"/>
              <a:t>vindica</a:t>
            </a:r>
            <a:r>
              <a:rPr lang="it-IT" i="1" dirty="0" smtClean="0"/>
              <a:t> te </a:t>
            </a:r>
            <a:r>
              <a:rPr lang="it-IT" i="1" dirty="0" err="1" smtClean="0"/>
              <a:t>tibi</a:t>
            </a:r>
            <a:endParaRPr lang="it-IT" i="1" dirty="0" smtClean="0"/>
          </a:p>
          <a:p>
            <a:pPr marL="0" indent="0" algn="just">
              <a:buNone/>
            </a:pPr>
            <a:endParaRPr lang="it-IT" dirty="0"/>
          </a:p>
          <a:p>
            <a:pPr marL="0" indent="0" algn="just">
              <a:buNone/>
            </a:pPr>
            <a:r>
              <a:rPr lang="it-IT" i="1" dirty="0" err="1" smtClean="0"/>
              <a:t>Vindicare</a:t>
            </a:r>
            <a:r>
              <a:rPr lang="it-IT" dirty="0" smtClean="0"/>
              <a:t> è termine giuridico: rivendicare legalmente qualcosa, togliendola al proprietario illegittimo.</a:t>
            </a:r>
          </a:p>
          <a:p>
            <a:pPr marL="0" indent="0" algn="just">
              <a:buNone/>
            </a:pPr>
            <a:r>
              <a:rPr lang="it-IT" dirty="0" smtClean="0"/>
              <a:t>I due pronomi indicano chiaramente che oggetto e termine coincidono.</a:t>
            </a:r>
          </a:p>
          <a:p>
            <a:pPr marL="0" indent="0" algn="just">
              <a:buNone/>
            </a:pPr>
            <a:endParaRPr lang="it-IT" dirty="0"/>
          </a:p>
        </p:txBody>
      </p:sp>
      <p:sp>
        <p:nvSpPr>
          <p:cNvPr id="3" name="Titolo 2"/>
          <p:cNvSpPr>
            <a:spLocks noGrp="1"/>
          </p:cNvSpPr>
          <p:nvPr>
            <p:ph type="title"/>
          </p:nvPr>
        </p:nvSpPr>
        <p:spPr/>
        <p:txBody>
          <a:bodyPr/>
          <a:lstStyle/>
          <a:p>
            <a:r>
              <a:rPr lang="it-IT" dirty="0" smtClean="0"/>
              <a:t>INTERIORITA’ COME POSSESSO</a:t>
            </a:r>
            <a:endParaRPr lang="it-IT" dirty="0"/>
          </a:p>
        </p:txBody>
      </p:sp>
    </p:spTree>
    <p:extLst>
      <p:ext uri="{BB962C8B-B14F-4D97-AF65-F5344CB8AC3E}">
        <p14:creationId xmlns:p14="http://schemas.microsoft.com/office/powerpoint/2010/main" val="16374164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down)">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down)">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wipe(down)">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endParaRPr lang="it-IT" dirty="0" smtClean="0"/>
          </a:p>
          <a:p>
            <a:endParaRPr lang="it-IT" dirty="0"/>
          </a:p>
          <a:p>
            <a:pPr marL="0" indent="0" algn="just">
              <a:buNone/>
            </a:pPr>
            <a:r>
              <a:rPr lang="it-IT" dirty="0" smtClean="0"/>
              <a:t>La conseguenza del se </a:t>
            </a:r>
            <a:r>
              <a:rPr lang="it-IT" dirty="0" err="1" smtClean="0"/>
              <a:t>sibi</a:t>
            </a:r>
            <a:r>
              <a:rPr lang="it-IT" dirty="0" smtClean="0"/>
              <a:t> </a:t>
            </a:r>
            <a:r>
              <a:rPr lang="it-IT" dirty="0" err="1" smtClean="0"/>
              <a:t>vindicare</a:t>
            </a:r>
            <a:r>
              <a:rPr lang="it-IT" dirty="0" smtClean="0"/>
              <a:t> è lo stabile </a:t>
            </a:r>
            <a:r>
              <a:rPr lang="it-IT" dirty="0" err="1" smtClean="0"/>
              <a:t>autopossesso</a:t>
            </a:r>
            <a:r>
              <a:rPr lang="it-IT" dirty="0" smtClean="0"/>
              <a:t> di sé</a:t>
            </a:r>
            <a:r>
              <a:rPr lang="it-IT" sz="2800" dirty="0" smtClean="0">
                <a:latin typeface="Wingdings"/>
                <a:ea typeface="Wingdings"/>
                <a:cs typeface="Wingdings"/>
                <a:sym typeface="Wingdings"/>
              </a:rPr>
              <a:t></a:t>
            </a:r>
            <a:r>
              <a:rPr lang="it-IT" dirty="0" smtClean="0"/>
              <a:t> </a:t>
            </a:r>
            <a:r>
              <a:rPr lang="it-IT" i="1" dirty="0" err="1" smtClean="0"/>
              <a:t>Suum</a:t>
            </a:r>
            <a:r>
              <a:rPr lang="it-IT" i="1" dirty="0" smtClean="0"/>
              <a:t> esse </a:t>
            </a:r>
            <a:r>
              <a:rPr lang="it-IT" dirty="0" smtClean="0"/>
              <a:t>= </a:t>
            </a:r>
            <a:r>
              <a:rPr lang="it-IT" i="1" dirty="0" smtClean="0"/>
              <a:t>Sui </a:t>
            </a:r>
            <a:r>
              <a:rPr lang="it-IT" i="1" dirty="0" err="1" smtClean="0"/>
              <a:t>iuris</a:t>
            </a:r>
            <a:r>
              <a:rPr lang="it-IT" i="1" dirty="0" smtClean="0"/>
              <a:t> esse</a:t>
            </a:r>
            <a:r>
              <a:rPr lang="it-IT" dirty="0" smtClean="0"/>
              <a:t>, espressioni giuridiche che indicano l’essere pienamente in possesso di tutti i diritti su di sé.</a:t>
            </a:r>
            <a:endParaRPr lang="it-IT" dirty="0"/>
          </a:p>
        </p:txBody>
      </p:sp>
      <p:sp>
        <p:nvSpPr>
          <p:cNvPr id="3" name="Titolo 2"/>
          <p:cNvSpPr>
            <a:spLocks noGrp="1"/>
          </p:cNvSpPr>
          <p:nvPr>
            <p:ph type="title"/>
          </p:nvPr>
        </p:nvSpPr>
        <p:spPr/>
        <p:txBody>
          <a:bodyPr>
            <a:normAutofit/>
          </a:bodyPr>
          <a:lstStyle/>
          <a:p>
            <a:r>
              <a:rPr lang="it-IT" dirty="0"/>
              <a:t>INTERIORITA’ COME POSSESSO</a:t>
            </a:r>
          </a:p>
        </p:txBody>
      </p:sp>
    </p:spTree>
    <p:extLst>
      <p:ext uri="{BB962C8B-B14F-4D97-AF65-F5344CB8AC3E}">
        <p14:creationId xmlns:p14="http://schemas.microsoft.com/office/powerpoint/2010/main" val="38910476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1000" fill="hold"/>
                                        <p:tgtEl>
                                          <p:spTgt spid="2">
                                            <p:bg/>
                                          </p:spTgt>
                                        </p:tgtEl>
                                        <p:attrNameLst>
                                          <p:attrName>ppt_w</p:attrName>
                                        </p:attrNameLst>
                                      </p:cBhvr>
                                      <p:tavLst>
                                        <p:tav tm="0">
                                          <p:val>
                                            <p:strVal val="#ppt_w*0.70"/>
                                          </p:val>
                                        </p:tav>
                                        <p:tav tm="100000">
                                          <p:val>
                                            <p:strVal val="#ppt_w"/>
                                          </p:val>
                                        </p:tav>
                                      </p:tavLst>
                                    </p:anim>
                                    <p:anim calcmode="lin" valueType="num">
                                      <p:cBhvr>
                                        <p:cTn id="8" dur="1000" fill="hold"/>
                                        <p:tgtEl>
                                          <p:spTgt spid="2">
                                            <p:bg/>
                                          </p:spTgt>
                                        </p:tgtEl>
                                        <p:attrNameLst>
                                          <p:attrName>ppt_h</p:attrName>
                                        </p:attrNameLst>
                                      </p:cBhvr>
                                      <p:tavLst>
                                        <p:tav tm="0">
                                          <p:val>
                                            <p:strVal val="#ppt_h"/>
                                          </p:val>
                                        </p:tav>
                                        <p:tav tm="100000">
                                          <p:val>
                                            <p:strVal val="#ppt_h"/>
                                          </p:val>
                                        </p:tav>
                                      </p:tavLst>
                                    </p:anim>
                                    <p:animEffect transition="in" filter="fade">
                                      <p:cBhvr>
                                        <p:cTn id="9" dur="1000"/>
                                        <p:tgtEl>
                                          <p:spTgt spid="2">
                                            <p:bg/>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endParaRPr lang="it-IT" dirty="0" smtClean="0"/>
          </a:p>
          <a:p>
            <a:pPr algn="just"/>
            <a:r>
              <a:rPr lang="it-IT" i="1" dirty="0" smtClean="0"/>
              <a:t>Nemo se </a:t>
            </a:r>
            <a:r>
              <a:rPr lang="it-IT" i="1" dirty="0" err="1" smtClean="0"/>
              <a:t>sibi</a:t>
            </a:r>
            <a:r>
              <a:rPr lang="it-IT" i="1" dirty="0" smtClean="0"/>
              <a:t> </a:t>
            </a:r>
            <a:r>
              <a:rPr lang="it-IT" i="1" dirty="0" err="1" smtClean="0"/>
              <a:t>vindicat</a:t>
            </a:r>
            <a:r>
              <a:rPr lang="it-IT" i="1" dirty="0" smtClean="0"/>
              <a:t>, </a:t>
            </a:r>
            <a:r>
              <a:rPr lang="it-IT" i="1" dirty="0" err="1" smtClean="0"/>
              <a:t>alius</a:t>
            </a:r>
            <a:r>
              <a:rPr lang="it-IT" i="1" dirty="0" smtClean="0"/>
              <a:t> in </a:t>
            </a:r>
            <a:r>
              <a:rPr lang="it-IT" i="1" dirty="0" err="1" smtClean="0"/>
              <a:t>alium</a:t>
            </a:r>
            <a:r>
              <a:rPr lang="it-IT" i="1" dirty="0" smtClean="0"/>
              <a:t> </a:t>
            </a:r>
            <a:r>
              <a:rPr lang="it-IT" i="1" dirty="0" err="1" smtClean="0"/>
              <a:t>consumitur</a:t>
            </a:r>
            <a:r>
              <a:rPr lang="it-IT" i="1" dirty="0" smtClean="0"/>
              <a:t>… </a:t>
            </a:r>
            <a:r>
              <a:rPr lang="it-IT" i="1" dirty="0" err="1" smtClean="0"/>
              <a:t>Ille</a:t>
            </a:r>
            <a:r>
              <a:rPr lang="it-IT" i="1" dirty="0" smtClean="0"/>
              <a:t> </a:t>
            </a:r>
            <a:r>
              <a:rPr lang="it-IT" i="1" dirty="0" err="1" smtClean="0"/>
              <a:t>illius</a:t>
            </a:r>
            <a:r>
              <a:rPr lang="it-IT" i="1" dirty="0" smtClean="0"/>
              <a:t> cultor est, hic </a:t>
            </a:r>
            <a:r>
              <a:rPr lang="it-IT" i="1" dirty="0" err="1" smtClean="0"/>
              <a:t>illius</a:t>
            </a:r>
            <a:r>
              <a:rPr lang="it-IT" i="1" dirty="0" smtClean="0"/>
              <a:t>: </a:t>
            </a:r>
            <a:r>
              <a:rPr lang="it-IT" i="1" dirty="0" err="1" smtClean="0"/>
              <a:t>suus</a:t>
            </a:r>
            <a:r>
              <a:rPr lang="it-IT" i="1" dirty="0" smtClean="0"/>
              <a:t> </a:t>
            </a:r>
            <a:r>
              <a:rPr lang="it-IT" i="1" dirty="0" err="1" smtClean="0"/>
              <a:t>nemo</a:t>
            </a:r>
            <a:r>
              <a:rPr lang="it-IT" i="1" dirty="0" smtClean="0"/>
              <a:t> est. (De </a:t>
            </a:r>
            <a:r>
              <a:rPr lang="it-IT" i="1" dirty="0" err="1" smtClean="0"/>
              <a:t>brev</a:t>
            </a:r>
            <a:r>
              <a:rPr lang="it-IT" i="1" dirty="0" smtClean="0"/>
              <a:t>. 2,4)</a:t>
            </a:r>
          </a:p>
          <a:p>
            <a:pPr algn="just"/>
            <a:endParaRPr lang="it-IT" i="1" dirty="0"/>
          </a:p>
          <a:p>
            <a:pPr algn="just"/>
            <a:r>
              <a:rPr lang="it-IT" i="1" dirty="0" err="1" smtClean="0"/>
              <a:t>Ubicumque</a:t>
            </a:r>
            <a:r>
              <a:rPr lang="it-IT" i="1" dirty="0" smtClean="0"/>
              <a:t> sum, </a:t>
            </a:r>
            <a:r>
              <a:rPr lang="it-IT" i="1" dirty="0" err="1" smtClean="0"/>
              <a:t>ibi</a:t>
            </a:r>
            <a:r>
              <a:rPr lang="it-IT" i="1" dirty="0" smtClean="0"/>
              <a:t> </a:t>
            </a:r>
            <a:r>
              <a:rPr lang="it-IT" i="1" dirty="0" err="1" smtClean="0"/>
              <a:t>meus</a:t>
            </a:r>
            <a:r>
              <a:rPr lang="it-IT" i="1" dirty="0" smtClean="0"/>
              <a:t> sum: rebus </a:t>
            </a:r>
            <a:r>
              <a:rPr lang="it-IT" i="1" dirty="0" err="1" smtClean="0"/>
              <a:t>enim</a:t>
            </a:r>
            <a:r>
              <a:rPr lang="it-IT" i="1" dirty="0" smtClean="0"/>
              <a:t> me non </a:t>
            </a:r>
            <a:r>
              <a:rPr lang="it-IT" i="1" dirty="0" err="1" smtClean="0"/>
              <a:t>trado</a:t>
            </a:r>
            <a:r>
              <a:rPr lang="it-IT" i="1" dirty="0" smtClean="0"/>
              <a:t> </a:t>
            </a:r>
            <a:r>
              <a:rPr lang="it-IT" i="1" dirty="0" err="1" smtClean="0"/>
              <a:t>sed</a:t>
            </a:r>
            <a:r>
              <a:rPr lang="it-IT" i="1" dirty="0" smtClean="0"/>
              <a:t> </a:t>
            </a:r>
            <a:r>
              <a:rPr lang="it-IT" i="1" dirty="0" err="1" smtClean="0"/>
              <a:t>commodo</a:t>
            </a:r>
            <a:r>
              <a:rPr lang="it-IT" i="1" dirty="0" smtClean="0"/>
              <a:t>. (</a:t>
            </a:r>
            <a:r>
              <a:rPr lang="it-IT" i="1" dirty="0" err="1" smtClean="0"/>
              <a:t>Ep</a:t>
            </a:r>
            <a:r>
              <a:rPr lang="it-IT" i="1" dirty="0" smtClean="0"/>
              <a:t>. 62,1)</a:t>
            </a:r>
            <a:endParaRPr lang="it-IT" i="1" dirty="0"/>
          </a:p>
        </p:txBody>
      </p:sp>
      <p:sp>
        <p:nvSpPr>
          <p:cNvPr id="3" name="Titolo 2"/>
          <p:cNvSpPr>
            <a:spLocks noGrp="1"/>
          </p:cNvSpPr>
          <p:nvPr>
            <p:ph type="title"/>
          </p:nvPr>
        </p:nvSpPr>
        <p:spPr/>
        <p:txBody>
          <a:bodyPr/>
          <a:lstStyle/>
          <a:p>
            <a:r>
              <a:rPr lang="it-IT" dirty="0"/>
              <a:t>INTERIORITA’ COME POSSESSO</a:t>
            </a:r>
          </a:p>
        </p:txBody>
      </p:sp>
    </p:spTree>
    <p:extLst>
      <p:ext uri="{BB962C8B-B14F-4D97-AF65-F5344CB8AC3E}">
        <p14:creationId xmlns:p14="http://schemas.microsoft.com/office/powerpoint/2010/main" val="9851644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algn="just"/>
            <a:r>
              <a:rPr lang="it-IT" dirty="0" smtClean="0"/>
              <a:t>Quale esperienza politica è sottesa?</a:t>
            </a:r>
          </a:p>
          <a:p>
            <a:pPr marL="0" indent="0" algn="just">
              <a:buNone/>
            </a:pPr>
            <a:r>
              <a:rPr lang="it-IT" dirty="0" smtClean="0"/>
              <a:t>Seneca stesso afferma: tre sono i mali che ci fanno paura: la miseria, le malattie, la persecuzione dei potenti, e questo è il più temibile di tutti.</a:t>
            </a:r>
          </a:p>
          <a:p>
            <a:pPr marL="0" indent="0" algn="just">
              <a:buNone/>
            </a:pPr>
            <a:r>
              <a:rPr lang="it-IT" dirty="0" smtClean="0"/>
              <a:t>Caligola manda a morte Seneca, Claudio lo condanna all’esilio, Nerone lo manda a morte definitivamente.</a:t>
            </a:r>
          </a:p>
          <a:p>
            <a:pPr marL="0" indent="0" algn="just">
              <a:buNone/>
            </a:pPr>
            <a:r>
              <a:rPr lang="it-IT" dirty="0"/>
              <a:t>	</a:t>
            </a:r>
            <a:r>
              <a:rPr lang="it-IT" dirty="0" smtClean="0"/>
              <a:t>			</a:t>
            </a:r>
            <a:r>
              <a:rPr lang="it-IT" dirty="0" smtClean="0">
                <a:latin typeface="Wingdings"/>
                <a:ea typeface="Wingdings"/>
                <a:cs typeface="Wingdings"/>
                <a:sym typeface="Wingdings"/>
              </a:rPr>
              <a:t></a:t>
            </a:r>
            <a:endParaRPr lang="it-IT" dirty="0">
              <a:sym typeface="Wingdings"/>
            </a:endParaRPr>
          </a:p>
          <a:p>
            <a:pPr marL="0" indent="0" algn="just">
              <a:buNone/>
            </a:pPr>
            <a:r>
              <a:rPr lang="it-IT" dirty="0" smtClean="0">
                <a:sym typeface="Wingdings"/>
              </a:rPr>
              <a:t>Senso precario della vita, </a:t>
            </a:r>
            <a:r>
              <a:rPr lang="it-IT" i="1" dirty="0" smtClean="0">
                <a:sym typeface="Wingdings"/>
              </a:rPr>
              <a:t>rapina rerum omnium</a:t>
            </a:r>
          </a:p>
          <a:p>
            <a:pPr marL="0" indent="0" algn="just">
              <a:buNone/>
            </a:pPr>
            <a:r>
              <a:rPr lang="it-IT" dirty="0">
                <a:sym typeface="Wingdings"/>
              </a:rPr>
              <a:t>	</a:t>
            </a:r>
            <a:r>
              <a:rPr lang="it-IT" dirty="0" smtClean="0">
                <a:sym typeface="Wingdings"/>
              </a:rPr>
              <a:t>			</a:t>
            </a:r>
            <a:r>
              <a:rPr lang="it-IT" dirty="0" smtClean="0">
                <a:latin typeface="Wingdings"/>
                <a:ea typeface="Wingdings"/>
                <a:cs typeface="Wingdings"/>
                <a:sym typeface="Wingdings"/>
              </a:rPr>
              <a:t></a:t>
            </a:r>
            <a:endParaRPr lang="it-IT" dirty="0">
              <a:sym typeface="Wingdings"/>
            </a:endParaRPr>
          </a:p>
          <a:p>
            <a:pPr marL="0" indent="0" algn="just">
              <a:buNone/>
            </a:pPr>
            <a:r>
              <a:rPr lang="it-IT" dirty="0" smtClean="0">
                <a:sym typeface="Wingdings"/>
              </a:rPr>
              <a:t>Resta come unico bene inalienabile il possesso della propria anima.</a:t>
            </a:r>
            <a:endParaRPr lang="it-IT" dirty="0" smtClean="0"/>
          </a:p>
          <a:p>
            <a:pPr marL="0" indent="0">
              <a:buNone/>
            </a:pPr>
            <a:endParaRPr lang="it-IT" dirty="0" smtClean="0"/>
          </a:p>
          <a:p>
            <a:pPr marL="0" indent="0">
              <a:buNone/>
            </a:pPr>
            <a:endParaRPr lang="it-IT" dirty="0"/>
          </a:p>
        </p:txBody>
      </p:sp>
      <p:sp>
        <p:nvSpPr>
          <p:cNvPr id="3" name="Titolo 2"/>
          <p:cNvSpPr>
            <a:spLocks noGrp="1"/>
          </p:cNvSpPr>
          <p:nvPr>
            <p:ph type="title"/>
          </p:nvPr>
        </p:nvSpPr>
        <p:spPr/>
        <p:txBody>
          <a:bodyPr/>
          <a:lstStyle/>
          <a:p>
            <a:r>
              <a:rPr lang="it-IT" dirty="0"/>
              <a:t>INTERIORITA’ COME POSSESSO</a:t>
            </a:r>
          </a:p>
        </p:txBody>
      </p:sp>
    </p:spTree>
    <p:extLst>
      <p:ext uri="{BB962C8B-B14F-4D97-AF65-F5344CB8AC3E}">
        <p14:creationId xmlns:p14="http://schemas.microsoft.com/office/powerpoint/2010/main" val="28063754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2000"/>
                                        <p:tgtEl>
                                          <p:spTgt spid="2">
                                            <p:bg/>
                                          </p:spTgt>
                                        </p:tgtEl>
                                      </p:cBhvr>
                                    </p:animEffect>
                                    <p:anim calcmode="lin" valueType="num">
                                      <p:cBhvr>
                                        <p:cTn id="8" dur="2000" fill="hold"/>
                                        <p:tgtEl>
                                          <p:spTgt spid="2">
                                            <p:bg/>
                                          </p:spTgt>
                                        </p:tgtEl>
                                        <p:attrNameLst>
                                          <p:attrName>ppt_w</p:attrName>
                                        </p:attrNameLst>
                                      </p:cBhvr>
                                      <p:tavLst>
                                        <p:tav tm="0" fmla="#ppt_w*sin(2.5*pi*$)">
                                          <p:val>
                                            <p:fltVal val="0"/>
                                          </p:val>
                                        </p:tav>
                                        <p:tav tm="100000">
                                          <p:val>
                                            <p:fltVal val="1"/>
                                          </p:val>
                                        </p:tav>
                                      </p:tavLst>
                                    </p:anim>
                                    <p:anim calcmode="lin" valueType="num">
                                      <p:cBhvr>
                                        <p:cTn id="9" dur="2000" fill="hold"/>
                                        <p:tgtEl>
                                          <p:spTgt spid="2">
                                            <p:bg/>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2000"/>
                                        <p:tgtEl>
                                          <p:spTgt spid="2">
                                            <p:txEl>
                                              <p:pRg st="0" end="0"/>
                                            </p:txEl>
                                          </p:spTgt>
                                        </p:tgtEl>
                                      </p:cBhvr>
                                    </p:animEffect>
                                    <p:anim calcmode="lin" valueType="num">
                                      <p:cBhvr>
                                        <p:cTn id="15"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2000"/>
                                        <p:tgtEl>
                                          <p:spTgt spid="2">
                                            <p:txEl>
                                              <p:pRg st="1" end="1"/>
                                            </p:txEl>
                                          </p:spTgt>
                                        </p:tgtEl>
                                      </p:cBhvr>
                                    </p:animEffect>
                                    <p:anim calcmode="lin" valueType="num">
                                      <p:cBhvr>
                                        <p:cTn id="22"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23" dur="2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2000"/>
                                        <p:tgtEl>
                                          <p:spTgt spid="2">
                                            <p:txEl>
                                              <p:pRg st="2" end="2"/>
                                            </p:txEl>
                                          </p:spTgt>
                                        </p:tgtEl>
                                      </p:cBhvr>
                                    </p:animEffect>
                                    <p:anim calcmode="lin" valueType="num">
                                      <p:cBhvr>
                                        <p:cTn id="29" dur="2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30" dur="2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Effect transition="in" filter="fade">
                                      <p:cBhvr>
                                        <p:cTn id="35" dur="2000"/>
                                        <p:tgtEl>
                                          <p:spTgt spid="2">
                                            <p:txEl>
                                              <p:pRg st="3" end="3"/>
                                            </p:txEl>
                                          </p:spTgt>
                                        </p:tgtEl>
                                      </p:cBhvr>
                                    </p:animEffect>
                                    <p:anim calcmode="lin" valueType="num">
                                      <p:cBhvr>
                                        <p:cTn id="36" dur="2000" fill="hold"/>
                                        <p:tgtEl>
                                          <p:spTgt spid="2">
                                            <p:txEl>
                                              <p:pRg st="3" end="3"/>
                                            </p:txEl>
                                          </p:spTgt>
                                        </p:tgtEl>
                                        <p:attrNameLst>
                                          <p:attrName>ppt_w</p:attrName>
                                        </p:attrNameLst>
                                      </p:cBhvr>
                                      <p:tavLst>
                                        <p:tav tm="0" fmla="#ppt_w*sin(2.5*pi*$)">
                                          <p:val>
                                            <p:fltVal val="0"/>
                                          </p:val>
                                        </p:tav>
                                        <p:tav tm="100000">
                                          <p:val>
                                            <p:fltVal val="1"/>
                                          </p:val>
                                        </p:tav>
                                      </p:tavLst>
                                    </p:anim>
                                    <p:anim calcmode="lin" valueType="num">
                                      <p:cBhvr>
                                        <p:cTn id="37" dur="20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grpId="0"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Effect transition="in" filter="fade">
                                      <p:cBhvr>
                                        <p:cTn id="42" dur="2000"/>
                                        <p:tgtEl>
                                          <p:spTgt spid="2">
                                            <p:txEl>
                                              <p:pRg st="4" end="4"/>
                                            </p:txEl>
                                          </p:spTgt>
                                        </p:tgtEl>
                                      </p:cBhvr>
                                    </p:animEffect>
                                    <p:anim calcmode="lin" valueType="num">
                                      <p:cBhvr>
                                        <p:cTn id="43" dur="2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44" dur="2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grpId="0" nodeType="clickEffect">
                                  <p:stCondLst>
                                    <p:cond delay="0"/>
                                  </p:stCondLst>
                                  <p:childTnLst>
                                    <p:set>
                                      <p:cBhvr>
                                        <p:cTn id="48" dur="1" fill="hold">
                                          <p:stCondLst>
                                            <p:cond delay="0"/>
                                          </p:stCondLst>
                                        </p:cTn>
                                        <p:tgtEl>
                                          <p:spTgt spid="2">
                                            <p:txEl>
                                              <p:pRg st="5" end="5"/>
                                            </p:txEl>
                                          </p:spTgt>
                                        </p:tgtEl>
                                        <p:attrNameLst>
                                          <p:attrName>style.visibility</p:attrName>
                                        </p:attrNameLst>
                                      </p:cBhvr>
                                      <p:to>
                                        <p:strVal val="visible"/>
                                      </p:to>
                                    </p:set>
                                    <p:animEffect transition="in" filter="fade">
                                      <p:cBhvr>
                                        <p:cTn id="49" dur="2000"/>
                                        <p:tgtEl>
                                          <p:spTgt spid="2">
                                            <p:txEl>
                                              <p:pRg st="5" end="5"/>
                                            </p:txEl>
                                          </p:spTgt>
                                        </p:tgtEl>
                                      </p:cBhvr>
                                    </p:animEffect>
                                    <p:anim calcmode="lin" valueType="num">
                                      <p:cBhvr>
                                        <p:cTn id="50" dur="2000" fill="hold"/>
                                        <p:tgtEl>
                                          <p:spTgt spid="2">
                                            <p:txEl>
                                              <p:pRg st="5" end="5"/>
                                            </p:txEl>
                                          </p:spTgt>
                                        </p:tgtEl>
                                        <p:attrNameLst>
                                          <p:attrName>ppt_w</p:attrName>
                                        </p:attrNameLst>
                                      </p:cBhvr>
                                      <p:tavLst>
                                        <p:tav tm="0" fmla="#ppt_w*sin(2.5*pi*$)">
                                          <p:val>
                                            <p:fltVal val="0"/>
                                          </p:val>
                                        </p:tav>
                                        <p:tav tm="100000">
                                          <p:val>
                                            <p:fltVal val="1"/>
                                          </p:val>
                                        </p:tav>
                                      </p:tavLst>
                                    </p:anim>
                                    <p:anim calcmode="lin" valueType="num">
                                      <p:cBhvr>
                                        <p:cTn id="51" dur="20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45" presetClass="entr" presetSubtype="0" fill="hold" grpId="0" nodeType="clickEffect">
                                  <p:stCondLst>
                                    <p:cond delay="0"/>
                                  </p:stCondLst>
                                  <p:childTnLst>
                                    <p:set>
                                      <p:cBhvr>
                                        <p:cTn id="55" dur="1" fill="hold">
                                          <p:stCondLst>
                                            <p:cond delay="0"/>
                                          </p:stCondLst>
                                        </p:cTn>
                                        <p:tgtEl>
                                          <p:spTgt spid="2">
                                            <p:txEl>
                                              <p:pRg st="6" end="6"/>
                                            </p:txEl>
                                          </p:spTgt>
                                        </p:tgtEl>
                                        <p:attrNameLst>
                                          <p:attrName>style.visibility</p:attrName>
                                        </p:attrNameLst>
                                      </p:cBhvr>
                                      <p:to>
                                        <p:strVal val="visible"/>
                                      </p:to>
                                    </p:set>
                                    <p:animEffect transition="in" filter="fade">
                                      <p:cBhvr>
                                        <p:cTn id="56" dur="2000"/>
                                        <p:tgtEl>
                                          <p:spTgt spid="2">
                                            <p:txEl>
                                              <p:pRg st="6" end="6"/>
                                            </p:txEl>
                                          </p:spTgt>
                                        </p:tgtEl>
                                      </p:cBhvr>
                                    </p:animEffect>
                                    <p:anim calcmode="lin" valueType="num">
                                      <p:cBhvr>
                                        <p:cTn id="57" dur="2000" fill="hold"/>
                                        <p:tgtEl>
                                          <p:spTgt spid="2">
                                            <p:txEl>
                                              <p:pRg st="6" end="6"/>
                                            </p:txEl>
                                          </p:spTgt>
                                        </p:tgtEl>
                                        <p:attrNameLst>
                                          <p:attrName>ppt_w</p:attrName>
                                        </p:attrNameLst>
                                      </p:cBhvr>
                                      <p:tavLst>
                                        <p:tav tm="0" fmla="#ppt_w*sin(2.5*pi*$)">
                                          <p:val>
                                            <p:fltVal val="0"/>
                                          </p:val>
                                        </p:tav>
                                        <p:tav tm="100000">
                                          <p:val>
                                            <p:fltVal val="1"/>
                                          </p:val>
                                        </p:tav>
                                      </p:tavLst>
                                    </p:anim>
                                    <p:anim calcmode="lin" valueType="num">
                                      <p:cBhvr>
                                        <p:cTn id="58" dur="20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endParaRPr lang="it-IT" dirty="0" smtClean="0"/>
          </a:p>
          <a:p>
            <a:pPr marL="0" indent="0" algn="just">
              <a:buNone/>
            </a:pPr>
            <a:endParaRPr lang="it-IT" dirty="0"/>
          </a:p>
          <a:p>
            <a:pPr algn="just"/>
            <a:r>
              <a:rPr lang="it-IT" dirty="0" smtClean="0"/>
              <a:t>L’uso del riflessivo, sia diretto che indiretto, è forse il più frequente mezzo sintattico senecano con cui si esprime questo continuo ripiegarsi del soggetto su se stesso.</a:t>
            </a:r>
          </a:p>
          <a:p>
            <a:pPr marL="0" indent="0" algn="just">
              <a:buNone/>
            </a:pPr>
            <a:endParaRPr lang="it-IT" dirty="0"/>
          </a:p>
        </p:txBody>
      </p:sp>
      <p:sp>
        <p:nvSpPr>
          <p:cNvPr id="3" name="Titolo 2"/>
          <p:cNvSpPr>
            <a:spLocks noGrp="1"/>
          </p:cNvSpPr>
          <p:nvPr>
            <p:ph type="title"/>
          </p:nvPr>
        </p:nvSpPr>
        <p:spPr/>
        <p:txBody>
          <a:bodyPr/>
          <a:lstStyle/>
          <a:p>
            <a:pPr algn="just"/>
            <a:r>
              <a:rPr lang="it-IT" dirty="0"/>
              <a:t>INTERIORITA’ COME POSSESSO</a:t>
            </a:r>
          </a:p>
        </p:txBody>
      </p:sp>
    </p:spTree>
    <p:extLst>
      <p:ext uri="{BB962C8B-B14F-4D97-AF65-F5344CB8AC3E}">
        <p14:creationId xmlns:p14="http://schemas.microsoft.com/office/powerpoint/2010/main" val="6398612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2000"/>
                                        <p:tgtEl>
                                          <p:spTgt spid="2">
                                            <p:bg/>
                                          </p:spTgt>
                                        </p:tgtEl>
                                      </p:cBhvr>
                                    </p:animEffect>
                                    <p:anim calcmode="lin" valueType="num">
                                      <p:cBhvr>
                                        <p:cTn id="8" dur="2000" fill="hold"/>
                                        <p:tgtEl>
                                          <p:spTgt spid="2">
                                            <p:bg/>
                                          </p:spTgt>
                                        </p:tgtEl>
                                        <p:attrNameLst>
                                          <p:attrName>ppt_w</p:attrName>
                                        </p:attrNameLst>
                                      </p:cBhvr>
                                      <p:tavLst>
                                        <p:tav tm="0" fmla="#ppt_w*sin(2.5*pi*$)">
                                          <p:val>
                                            <p:fltVal val="0"/>
                                          </p:val>
                                        </p:tav>
                                        <p:tav tm="100000">
                                          <p:val>
                                            <p:fltVal val="1"/>
                                          </p:val>
                                        </p:tav>
                                      </p:tavLst>
                                    </p:anim>
                                    <p:anim calcmode="lin" valueType="num">
                                      <p:cBhvr>
                                        <p:cTn id="9" dur="2000" fill="hold"/>
                                        <p:tgtEl>
                                          <p:spTgt spid="2">
                                            <p:bg/>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2000"/>
                                        <p:tgtEl>
                                          <p:spTgt spid="2">
                                            <p:txEl>
                                              <p:pRg st="2" end="2"/>
                                            </p:txEl>
                                          </p:spTgt>
                                        </p:tgtEl>
                                      </p:cBhvr>
                                    </p:animEffect>
                                    <p:anim calcmode="lin" valueType="num">
                                      <p:cBhvr>
                                        <p:cTn id="15" dur="2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16" dur="2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In controtendenza rispetto al latino (es. </a:t>
            </a:r>
            <a:r>
              <a:rPr lang="it-IT" i="1" dirty="0" err="1" smtClean="0"/>
              <a:t>excrucior</a:t>
            </a:r>
            <a:r>
              <a:rPr lang="it-IT" dirty="0" smtClean="0"/>
              <a:t> di Catullo) che sostituiva il passivo al riflessivo, Seneca preferisce il secondo al primo: </a:t>
            </a:r>
            <a:r>
              <a:rPr lang="it-IT" i="1" dirty="0" smtClean="0"/>
              <a:t>se ornare</a:t>
            </a:r>
            <a:r>
              <a:rPr lang="it-IT" dirty="0" smtClean="0"/>
              <a:t> piuttosto che </a:t>
            </a:r>
            <a:r>
              <a:rPr lang="it-IT" i="1" dirty="0" err="1" smtClean="0"/>
              <a:t>ornari</a:t>
            </a:r>
            <a:r>
              <a:rPr lang="it-IT" dirty="0" smtClean="0"/>
              <a:t>, perché tale diatesi fa sentire maggiormente l’attività del soggetto. </a:t>
            </a:r>
          </a:p>
          <a:p>
            <a:pPr algn="just"/>
            <a:r>
              <a:rPr lang="it-IT" dirty="0"/>
              <a:t>I</a:t>
            </a:r>
            <a:r>
              <a:rPr lang="it-IT" dirty="0" smtClean="0"/>
              <a:t>l riflessivo afferma la consapevolezza e responsabilità dell’agente che prende se stesso a oggetto della propria azione. </a:t>
            </a:r>
          </a:p>
        </p:txBody>
      </p:sp>
      <p:sp>
        <p:nvSpPr>
          <p:cNvPr id="3" name="Titolo 2"/>
          <p:cNvSpPr>
            <a:spLocks noGrp="1"/>
          </p:cNvSpPr>
          <p:nvPr>
            <p:ph type="title"/>
          </p:nvPr>
        </p:nvSpPr>
        <p:spPr/>
        <p:txBody>
          <a:bodyPr/>
          <a:lstStyle/>
          <a:p>
            <a:r>
              <a:rPr lang="it-IT" dirty="0" smtClean="0"/>
              <a:t>	RIFLESSIVO DIRETTO</a:t>
            </a:r>
            <a:endParaRPr lang="it-IT" dirty="0"/>
          </a:p>
        </p:txBody>
      </p:sp>
    </p:spTree>
    <p:extLst>
      <p:ext uri="{BB962C8B-B14F-4D97-AF65-F5344CB8AC3E}">
        <p14:creationId xmlns:p14="http://schemas.microsoft.com/office/powerpoint/2010/main" val="28019699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animEffect transition="in" filter="fade">
                                      <p:cBhvr>
                                        <p:cTn id="9" dur="500"/>
                                        <p:tgtEl>
                                          <p:spTgt spid="2">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marL="0" indent="0" algn="just">
              <a:buNone/>
            </a:pPr>
            <a:r>
              <a:rPr lang="it-IT" dirty="0" smtClean="0"/>
              <a:t> Anche nell’uso del riflessivo diretto Seneca innova:</a:t>
            </a:r>
          </a:p>
          <a:p>
            <a:pPr marL="0" indent="0" algn="just">
              <a:buNone/>
            </a:pPr>
            <a:endParaRPr lang="it-IT" dirty="0"/>
          </a:p>
          <a:p>
            <a:pPr marL="514350" indent="-514350" algn="just">
              <a:buAutoNum type="arabicParenR"/>
            </a:pPr>
            <a:r>
              <a:rPr lang="it-IT" i="1" dirty="0" err="1" smtClean="0"/>
              <a:t>Deprehender</a:t>
            </a:r>
            <a:r>
              <a:rPr lang="it-IT" dirty="0" err="1" smtClean="0"/>
              <a:t>e</a:t>
            </a:r>
            <a:r>
              <a:rPr lang="it-IT" dirty="0" smtClean="0"/>
              <a:t>: cogliere uno nel fare qualcosa, come termine giuridico cogliere in flagrante. Tale senso mal si presta alla diatesi riflessiva, alla quale Seneca arriverà per gradi:</a:t>
            </a:r>
          </a:p>
          <a:p>
            <a:pPr marL="0" indent="0" algn="just">
              <a:buNone/>
            </a:pPr>
            <a:r>
              <a:rPr lang="it-IT" i="1" dirty="0" err="1" smtClean="0"/>
              <a:t>Illum</a:t>
            </a:r>
            <a:r>
              <a:rPr lang="it-IT" i="1" dirty="0" smtClean="0"/>
              <a:t> </a:t>
            </a:r>
            <a:r>
              <a:rPr lang="it-IT" i="1" dirty="0" err="1" smtClean="0"/>
              <a:t>habitum</a:t>
            </a:r>
            <a:r>
              <a:rPr lang="it-IT" i="1" dirty="0" smtClean="0"/>
              <a:t> in me </a:t>
            </a:r>
            <a:r>
              <a:rPr lang="it-IT" i="1" dirty="0" err="1" smtClean="0"/>
              <a:t>maxime</a:t>
            </a:r>
            <a:r>
              <a:rPr lang="it-IT" i="1" dirty="0" smtClean="0"/>
              <a:t> </a:t>
            </a:r>
            <a:r>
              <a:rPr lang="it-IT" i="1" dirty="0" err="1" smtClean="0"/>
              <a:t>deprendo</a:t>
            </a:r>
            <a:endParaRPr lang="it-IT" i="1" dirty="0" smtClean="0"/>
          </a:p>
          <a:p>
            <a:pPr marL="0" indent="0" algn="just">
              <a:buNone/>
            </a:pPr>
            <a:r>
              <a:rPr lang="it-IT" i="1" dirty="0" smtClean="0"/>
              <a:t>Facile est… </a:t>
            </a:r>
            <a:r>
              <a:rPr lang="it-IT" i="1" dirty="0" err="1" smtClean="0"/>
              <a:t>adfectus</a:t>
            </a:r>
            <a:r>
              <a:rPr lang="it-IT" i="1" dirty="0" smtClean="0"/>
              <a:t> </a:t>
            </a:r>
            <a:r>
              <a:rPr lang="it-IT" i="1" dirty="0" err="1" smtClean="0"/>
              <a:t>suos</a:t>
            </a:r>
            <a:r>
              <a:rPr lang="it-IT" i="1" dirty="0" smtClean="0"/>
              <a:t>… </a:t>
            </a:r>
            <a:r>
              <a:rPr lang="it-IT" i="1" dirty="0" err="1" smtClean="0"/>
              <a:t>deprehendere</a:t>
            </a:r>
            <a:endParaRPr lang="it-IT" i="1" dirty="0" smtClean="0"/>
          </a:p>
          <a:p>
            <a:pPr marL="0" indent="0" algn="just">
              <a:buNone/>
            </a:pPr>
            <a:r>
              <a:rPr lang="it-IT" i="1" dirty="0" err="1" smtClean="0"/>
              <a:t>Deprehendas</a:t>
            </a:r>
            <a:r>
              <a:rPr lang="it-IT" i="1" dirty="0" smtClean="0"/>
              <a:t> te </a:t>
            </a:r>
            <a:r>
              <a:rPr lang="it-IT" i="1" dirty="0" err="1" smtClean="0"/>
              <a:t>oportet</a:t>
            </a:r>
            <a:r>
              <a:rPr lang="it-IT" i="1" dirty="0" smtClean="0"/>
              <a:t>, </a:t>
            </a:r>
            <a:r>
              <a:rPr lang="it-IT" i="1" dirty="0" err="1" smtClean="0"/>
              <a:t>antequam</a:t>
            </a:r>
            <a:r>
              <a:rPr lang="it-IT" i="1" dirty="0" smtClean="0"/>
              <a:t> </a:t>
            </a:r>
            <a:r>
              <a:rPr lang="it-IT" i="1" dirty="0" err="1" smtClean="0"/>
              <a:t>emendes</a:t>
            </a:r>
            <a:endParaRPr lang="it-IT" i="1" dirty="0"/>
          </a:p>
        </p:txBody>
      </p:sp>
      <p:sp>
        <p:nvSpPr>
          <p:cNvPr id="3" name="Titolo 2"/>
          <p:cNvSpPr>
            <a:spLocks noGrp="1"/>
          </p:cNvSpPr>
          <p:nvPr>
            <p:ph type="title"/>
          </p:nvPr>
        </p:nvSpPr>
        <p:spPr/>
        <p:txBody>
          <a:bodyPr/>
          <a:lstStyle/>
          <a:p>
            <a:r>
              <a:rPr lang="it-IT" dirty="0" smtClean="0"/>
              <a:t>	RIFLESSIVO </a:t>
            </a:r>
            <a:r>
              <a:rPr lang="it-IT" dirty="0"/>
              <a:t>DIRETTO</a:t>
            </a:r>
          </a:p>
        </p:txBody>
      </p:sp>
    </p:spTree>
    <p:extLst>
      <p:ext uri="{BB962C8B-B14F-4D97-AF65-F5344CB8AC3E}">
        <p14:creationId xmlns:p14="http://schemas.microsoft.com/office/powerpoint/2010/main" val="26403881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100"/>
                                        <p:tgtEl>
                                          <p:spTgt spid="2">
                                            <p:bg/>
                                          </p:spTgt>
                                        </p:tgtEl>
                                      </p:cBhvr>
                                    </p:animEffect>
                                    <p:anim calcmode="lin" valueType="num">
                                      <p:cBhvr>
                                        <p:cTn id="8" dur="400" fill="hold"/>
                                        <p:tgtEl>
                                          <p:spTgt spid="2">
                                            <p:bg/>
                                          </p:spTgt>
                                        </p:tgtEl>
                                        <p:attrNameLst>
                                          <p:attrName>ppt_x</p:attrName>
                                        </p:attrNameLst>
                                      </p:cBhvr>
                                      <p:tavLst>
                                        <p:tav tm="0">
                                          <p:val>
                                            <p:strVal val="#ppt_x"/>
                                          </p:val>
                                        </p:tav>
                                        <p:tav tm="100000">
                                          <p:val>
                                            <p:strVal val="#ppt_x"/>
                                          </p:val>
                                        </p:tav>
                                      </p:tavLst>
                                    </p:anim>
                                    <p:anim calcmode="lin" valueType="num">
                                      <p:cBhvr>
                                        <p:cTn id="9" dur="400" fill="hold"/>
                                        <p:tgtEl>
                                          <p:spTgt spid="2">
                                            <p:bg/>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bg/>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bg/>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fade">
                                      <p:cBhvr>
                                        <p:cTn id="16" dur="100"/>
                                        <p:tgtEl>
                                          <p:spTgt spid="2">
                                            <p:txEl>
                                              <p:pRg st="0" end="0"/>
                                            </p:txEl>
                                          </p:spTgt>
                                        </p:tgtEl>
                                      </p:cBhvr>
                                    </p:animEffect>
                                    <p:anim calcmode="lin" valueType="num">
                                      <p:cBhvr>
                                        <p:cTn id="17" dur="4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8" dur="400" fill="hold"/>
                                        <p:tgtEl>
                                          <p:spTgt spid="2">
                                            <p:txEl>
                                              <p:pRg st="0" end="0"/>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
                                        <p:tgtEl>
                                          <p:spTgt spid="2">
                                            <p:txEl>
                                              <p:pRg st="2" end="2"/>
                                            </p:txEl>
                                          </p:spTgt>
                                        </p:tgtEl>
                                      </p:cBhvr>
                                    </p:animEffect>
                                    <p:anim calcmode="lin" valueType="num">
                                      <p:cBhvr>
                                        <p:cTn id="26" dur="4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2">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2">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2">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
                                        <p:tgtEl>
                                          <p:spTgt spid="2">
                                            <p:txEl>
                                              <p:pRg st="3" end="3"/>
                                            </p:txEl>
                                          </p:spTgt>
                                        </p:tgtEl>
                                      </p:cBhvr>
                                    </p:animEffect>
                                    <p:anim calcmode="lin" valueType="num">
                                      <p:cBhvr>
                                        <p:cTn id="35" dur="4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400" fill="hold"/>
                                        <p:tgtEl>
                                          <p:spTgt spid="2">
                                            <p:txEl>
                                              <p:pRg st="3" end="3"/>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2">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2">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3"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fade">
                                      <p:cBhvr>
                                        <p:cTn id="43" dur="100"/>
                                        <p:tgtEl>
                                          <p:spTgt spid="2">
                                            <p:txEl>
                                              <p:pRg st="4" end="4"/>
                                            </p:txEl>
                                          </p:spTgt>
                                        </p:tgtEl>
                                      </p:cBhvr>
                                    </p:animEffect>
                                    <p:anim calcmode="lin" valueType="num">
                                      <p:cBhvr>
                                        <p:cTn id="44" dur="4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5" dur="400" fill="hold"/>
                                        <p:tgtEl>
                                          <p:spTgt spid="2">
                                            <p:txEl>
                                              <p:pRg st="4" end="4"/>
                                            </p:txEl>
                                          </p:spTgt>
                                        </p:tgtEl>
                                        <p:attrNameLst>
                                          <p:attrName>ppt_y</p:attrName>
                                        </p:attrNameLst>
                                      </p:cBhvr>
                                      <p:tavLst>
                                        <p:tav tm="0">
                                          <p:val>
                                            <p:strVal val="#ppt_y+0.31"/>
                                          </p:val>
                                        </p:tav>
                                        <p:tav tm="100000">
                                          <p:val>
                                            <p:strVal val="#ppt_y+0.31"/>
                                          </p:val>
                                        </p:tav>
                                      </p:tavLst>
                                    </p:anim>
                                    <p:anim calcmode="lin" valueType="num">
                                      <p:cBhvr>
                                        <p:cTn id="46" dur="600" decel="50000" fill="hold">
                                          <p:stCondLst>
                                            <p:cond delay="400"/>
                                          </p:stCondLst>
                                        </p:cTn>
                                        <p:tgtEl>
                                          <p:spTgt spid="2">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7" dur="600" decel="50000" fill="hold">
                                          <p:stCondLst>
                                            <p:cond delay="400"/>
                                          </p:stCondLst>
                                        </p:cTn>
                                        <p:tgtEl>
                                          <p:spTgt spid="2">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3" presetClass="entr" presetSubtype="0" fill="hold" grpId="0" nodeType="clickEffect">
                                  <p:stCondLst>
                                    <p:cond delay="0"/>
                                  </p:stCondLst>
                                  <p:childTnLst>
                                    <p:set>
                                      <p:cBhvr>
                                        <p:cTn id="51" dur="1" fill="hold">
                                          <p:stCondLst>
                                            <p:cond delay="0"/>
                                          </p:stCondLst>
                                        </p:cTn>
                                        <p:tgtEl>
                                          <p:spTgt spid="2">
                                            <p:txEl>
                                              <p:pRg st="5" end="5"/>
                                            </p:txEl>
                                          </p:spTgt>
                                        </p:tgtEl>
                                        <p:attrNameLst>
                                          <p:attrName>style.visibility</p:attrName>
                                        </p:attrNameLst>
                                      </p:cBhvr>
                                      <p:to>
                                        <p:strVal val="visible"/>
                                      </p:to>
                                    </p:set>
                                    <p:animEffect transition="in" filter="fade">
                                      <p:cBhvr>
                                        <p:cTn id="52" dur="100"/>
                                        <p:tgtEl>
                                          <p:spTgt spid="2">
                                            <p:txEl>
                                              <p:pRg st="5" end="5"/>
                                            </p:txEl>
                                          </p:spTgt>
                                        </p:tgtEl>
                                      </p:cBhvr>
                                    </p:animEffect>
                                    <p:anim calcmode="lin" valueType="num">
                                      <p:cBhvr>
                                        <p:cTn id="53" dur="4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4" dur="400" fill="hold"/>
                                        <p:tgtEl>
                                          <p:spTgt spid="2">
                                            <p:txEl>
                                              <p:pRg st="5" end="5"/>
                                            </p:txEl>
                                          </p:spTgt>
                                        </p:tgtEl>
                                        <p:attrNameLst>
                                          <p:attrName>ppt_y</p:attrName>
                                        </p:attrNameLst>
                                      </p:cBhvr>
                                      <p:tavLst>
                                        <p:tav tm="0">
                                          <p:val>
                                            <p:strVal val="#ppt_y+0.31"/>
                                          </p:val>
                                        </p:tav>
                                        <p:tav tm="100000">
                                          <p:val>
                                            <p:strVal val="#ppt_y+0.31"/>
                                          </p:val>
                                        </p:tav>
                                      </p:tavLst>
                                    </p:anim>
                                    <p:anim calcmode="lin" valueType="num">
                                      <p:cBhvr>
                                        <p:cTn id="55" dur="600" decel="50000" fill="hold">
                                          <p:stCondLst>
                                            <p:cond delay="400"/>
                                          </p:stCondLst>
                                        </p:cTn>
                                        <p:tgtEl>
                                          <p:spTgt spid="2">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6" dur="600" decel="50000" fill="hold">
                                          <p:stCondLst>
                                            <p:cond delay="400"/>
                                          </p:stCondLst>
                                        </p:cTn>
                                        <p:tgtEl>
                                          <p:spTgt spid="2">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marL="0" indent="0" algn="just">
              <a:buNone/>
            </a:pPr>
            <a:r>
              <a:rPr lang="it-IT" dirty="0" smtClean="0"/>
              <a:t>2) </a:t>
            </a:r>
            <a:r>
              <a:rPr lang="it-IT" i="1" dirty="0" err="1" smtClean="0"/>
              <a:t>Excutere</a:t>
            </a:r>
            <a:r>
              <a:rPr lang="it-IT" dirty="0" smtClean="0"/>
              <a:t>: ha significato concreto e visivo, fare uscire scuotendo e spesso equivale al nostro perquisire, frugare.</a:t>
            </a:r>
          </a:p>
          <a:p>
            <a:pPr marL="0" indent="0" algn="just">
              <a:buNone/>
            </a:pPr>
            <a:r>
              <a:rPr lang="it-IT" dirty="0" smtClean="0"/>
              <a:t>In Seneca la diatesi riflessiva, identificando l’oggetto con la coscienza del soggetto, dà al verbo un’accezione tutta metaforica e spirituale:</a:t>
            </a:r>
          </a:p>
          <a:p>
            <a:pPr marL="0" indent="0" algn="just">
              <a:buNone/>
            </a:pPr>
            <a:r>
              <a:rPr lang="it-IT" i="1" dirty="0" err="1" smtClean="0"/>
              <a:t>Excute</a:t>
            </a:r>
            <a:r>
              <a:rPr lang="it-IT" i="1" dirty="0" smtClean="0"/>
              <a:t> te</a:t>
            </a:r>
            <a:r>
              <a:rPr lang="it-IT" dirty="0" smtClean="0"/>
              <a:t>: fruga in tutte le pieghe della tua anima. </a:t>
            </a:r>
            <a:endParaRPr lang="it-IT" dirty="0"/>
          </a:p>
        </p:txBody>
      </p:sp>
      <p:sp>
        <p:nvSpPr>
          <p:cNvPr id="3" name="Titolo 2"/>
          <p:cNvSpPr>
            <a:spLocks noGrp="1"/>
          </p:cNvSpPr>
          <p:nvPr>
            <p:ph type="title"/>
          </p:nvPr>
        </p:nvSpPr>
        <p:spPr/>
        <p:txBody>
          <a:bodyPr/>
          <a:lstStyle/>
          <a:p>
            <a:r>
              <a:rPr lang="it-IT" dirty="0" smtClean="0"/>
              <a:t>	RIFLESSIVO </a:t>
            </a:r>
            <a:r>
              <a:rPr lang="it-IT" dirty="0"/>
              <a:t>DIRETTO</a:t>
            </a:r>
          </a:p>
        </p:txBody>
      </p:sp>
    </p:spTree>
    <p:extLst>
      <p:ext uri="{BB962C8B-B14F-4D97-AF65-F5344CB8AC3E}">
        <p14:creationId xmlns:p14="http://schemas.microsoft.com/office/powerpoint/2010/main" val="2946553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1000"/>
                                        <p:tgtEl>
                                          <p:spTgt spid="2">
                                            <p:bg/>
                                          </p:spTgt>
                                        </p:tgtEl>
                                      </p:cBhvr>
                                    </p:animEffect>
                                    <p:anim calcmode="lin" valueType="num">
                                      <p:cBhvr>
                                        <p:cTn id="8" dur="1000" fill="hold"/>
                                        <p:tgtEl>
                                          <p:spTgt spid="2">
                                            <p:bg/>
                                          </p:spTgt>
                                        </p:tgtEl>
                                        <p:attrNameLst>
                                          <p:attrName>ppt_x</p:attrName>
                                        </p:attrNameLst>
                                      </p:cBhvr>
                                      <p:tavLst>
                                        <p:tav tm="0">
                                          <p:val>
                                            <p:strVal val="#ppt_x"/>
                                          </p:val>
                                        </p:tav>
                                        <p:tav tm="100000">
                                          <p:val>
                                            <p:strVal val="#ppt_x"/>
                                          </p:val>
                                        </p:tav>
                                      </p:tavLst>
                                    </p:anim>
                                    <p:anim calcmode="lin" valueType="num">
                                      <p:cBhvr>
                                        <p:cTn id="9" dur="1000" fill="hold"/>
                                        <p:tgtEl>
                                          <p:spTgt spid="2">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1000"/>
                                        <p:tgtEl>
                                          <p:spTgt spid="2">
                                            <p:txEl>
                                              <p:pRg st="1" end="1"/>
                                            </p:txEl>
                                          </p:spTgt>
                                        </p:tgtEl>
                                      </p:cBhvr>
                                    </p:animEffect>
                                    <p:anim calcmode="lin" valueType="num">
                                      <p:cBhvr>
                                        <p:cTn id="2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algn="just"/>
            <a:r>
              <a:rPr lang="it-IT" dirty="0" smtClean="0"/>
              <a:t>In qualche caso la </a:t>
            </a:r>
            <a:r>
              <a:rPr lang="it-IT" i="1" dirty="0" err="1" smtClean="0"/>
              <a:t>iunctura</a:t>
            </a:r>
            <a:r>
              <a:rPr lang="it-IT" dirty="0" smtClean="0"/>
              <a:t> senecana è a lui precedente: già Cicerone parla di </a:t>
            </a:r>
            <a:r>
              <a:rPr lang="it-IT" i="1" dirty="0" err="1" smtClean="0"/>
              <a:t>secum</a:t>
            </a:r>
            <a:r>
              <a:rPr lang="it-IT" i="1" dirty="0" smtClean="0"/>
              <a:t> esse</a:t>
            </a:r>
            <a:r>
              <a:rPr lang="it-IT" dirty="0" smtClean="0"/>
              <a:t> e </a:t>
            </a:r>
            <a:r>
              <a:rPr lang="it-IT" i="1" dirty="0" err="1" smtClean="0"/>
              <a:t>secum</a:t>
            </a:r>
            <a:r>
              <a:rPr lang="it-IT" i="1" dirty="0" smtClean="0"/>
              <a:t> vivere</a:t>
            </a:r>
            <a:r>
              <a:rPr lang="it-IT" dirty="0" smtClean="0"/>
              <a:t>. Seneca lo ripete più volte, variandolo con </a:t>
            </a:r>
            <a:r>
              <a:rPr lang="it-IT" i="1" dirty="0" err="1" smtClean="0"/>
              <a:t>secum</a:t>
            </a:r>
            <a:r>
              <a:rPr lang="it-IT" i="1" dirty="0" smtClean="0"/>
              <a:t> </a:t>
            </a:r>
            <a:r>
              <a:rPr lang="it-IT" i="1" dirty="0" err="1" smtClean="0"/>
              <a:t>morari</a:t>
            </a:r>
            <a:r>
              <a:rPr lang="it-IT" dirty="0" smtClean="0"/>
              <a:t>: lo stare con se stesso.</a:t>
            </a:r>
          </a:p>
          <a:p>
            <a:pPr algn="just"/>
            <a:r>
              <a:rPr lang="it-IT" dirty="0" smtClean="0"/>
              <a:t>Per esprimere questa divina solitudine del saggio Seneca usa un hapax sintattico: </a:t>
            </a:r>
            <a:r>
              <a:rPr lang="it-IT" dirty="0" err="1" smtClean="0"/>
              <a:t>adquiescere</a:t>
            </a:r>
            <a:r>
              <a:rPr lang="it-IT" dirty="0" smtClean="0"/>
              <a:t> + dativo della persona (</a:t>
            </a:r>
            <a:r>
              <a:rPr lang="it-IT" dirty="0" err="1" smtClean="0"/>
              <a:t>sibi</a:t>
            </a:r>
            <a:r>
              <a:rPr lang="it-IT" dirty="0" smtClean="0"/>
              <a:t>). Cicerone avrebbe usato in + </a:t>
            </a:r>
            <a:r>
              <a:rPr lang="it-IT" dirty="0" err="1" smtClean="0"/>
              <a:t>abl</a:t>
            </a:r>
            <a:r>
              <a:rPr lang="it-IT" dirty="0" smtClean="0"/>
              <a:t>: il rapporto locale della sintassi classica si oscura di fronte al valore di fine o vantaggio del dativo.</a:t>
            </a:r>
          </a:p>
          <a:p>
            <a:pPr marL="0" indent="0" algn="just">
              <a:buNone/>
            </a:pPr>
            <a:r>
              <a:rPr lang="it-IT" dirty="0" smtClean="0"/>
              <a:t>N.B.</a:t>
            </a:r>
            <a:r>
              <a:rPr lang="it-IT" dirty="0"/>
              <a:t> Il lettore di Seneca è colpito dalla quantità e novità dei dativi riflessivi.</a:t>
            </a:r>
          </a:p>
          <a:p>
            <a:pPr marL="0" indent="0" algn="just">
              <a:buNone/>
            </a:pPr>
            <a:endParaRPr lang="it-IT" dirty="0" smtClean="0"/>
          </a:p>
        </p:txBody>
      </p:sp>
      <p:sp>
        <p:nvSpPr>
          <p:cNvPr id="3" name="Titolo 2"/>
          <p:cNvSpPr>
            <a:spLocks noGrp="1"/>
          </p:cNvSpPr>
          <p:nvPr>
            <p:ph type="title"/>
          </p:nvPr>
        </p:nvSpPr>
        <p:spPr/>
        <p:txBody>
          <a:bodyPr/>
          <a:lstStyle/>
          <a:p>
            <a:r>
              <a:rPr lang="it-IT" dirty="0" smtClean="0"/>
              <a:t>	RIFLESSIVO INDIRETTO</a:t>
            </a:r>
            <a:endParaRPr lang="it-IT" dirty="0"/>
          </a:p>
        </p:txBody>
      </p:sp>
    </p:spTree>
    <p:extLst>
      <p:ext uri="{BB962C8B-B14F-4D97-AF65-F5344CB8AC3E}">
        <p14:creationId xmlns:p14="http://schemas.microsoft.com/office/powerpoint/2010/main" val="20811861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1000" fill="hold"/>
                                        <p:tgtEl>
                                          <p:spTgt spid="2">
                                            <p:bg/>
                                          </p:spTgt>
                                        </p:tgtEl>
                                        <p:attrNameLst>
                                          <p:attrName>ppt_w</p:attrName>
                                        </p:attrNameLst>
                                      </p:cBhvr>
                                      <p:tavLst>
                                        <p:tav tm="0">
                                          <p:val>
                                            <p:fltVal val="0"/>
                                          </p:val>
                                        </p:tav>
                                        <p:tav tm="100000">
                                          <p:val>
                                            <p:strVal val="#ppt_w"/>
                                          </p:val>
                                        </p:tav>
                                      </p:tavLst>
                                    </p:anim>
                                    <p:anim calcmode="lin" valueType="num">
                                      <p:cBhvr>
                                        <p:cTn id="8" dur="1000" fill="hold"/>
                                        <p:tgtEl>
                                          <p:spTgt spid="2">
                                            <p:bg/>
                                          </p:spTgt>
                                        </p:tgtEl>
                                        <p:attrNameLst>
                                          <p:attrName>ppt_h</p:attrName>
                                        </p:attrNameLst>
                                      </p:cBhvr>
                                      <p:tavLst>
                                        <p:tav tm="0">
                                          <p:val>
                                            <p:fltVal val="0"/>
                                          </p:val>
                                        </p:tav>
                                        <p:tav tm="100000">
                                          <p:val>
                                            <p:strVal val="#ppt_h"/>
                                          </p:val>
                                        </p:tav>
                                      </p:tavLst>
                                    </p:anim>
                                    <p:anim calcmode="lin" valueType="num">
                                      <p:cBhvr>
                                        <p:cTn id="9" dur="1000" fill="hold"/>
                                        <p:tgtEl>
                                          <p:spTgt spid="2">
                                            <p:bg/>
                                          </p:spTgt>
                                        </p:tgtEl>
                                        <p:attrNameLst>
                                          <p:attrName>style.rotation</p:attrName>
                                        </p:attrNameLst>
                                      </p:cBhvr>
                                      <p:tavLst>
                                        <p:tav tm="0">
                                          <p:val>
                                            <p:fltVal val="90"/>
                                          </p:val>
                                        </p:tav>
                                        <p:tav tm="100000">
                                          <p:val>
                                            <p:fltVal val="0"/>
                                          </p:val>
                                        </p:tav>
                                      </p:tavLst>
                                    </p:anim>
                                    <p:animEffect transition="in" filter="fade">
                                      <p:cBhvr>
                                        <p:cTn id="10" dur="1000"/>
                                        <p:tgtEl>
                                          <p:spTgt spid="2">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 calcmode="lin" valueType="num">
                                      <p:cBhvr>
                                        <p:cTn id="15"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p:cTn id="2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p:cTn id="31"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indent="0" algn="just">
              <a:buNone/>
            </a:pPr>
            <a:r>
              <a:rPr lang="it-IT" dirty="0" smtClean="0"/>
              <a:t>UN DATIVO INTERESSANTE…</a:t>
            </a:r>
          </a:p>
          <a:p>
            <a:pPr marL="0" indent="0" algn="just">
              <a:buNone/>
            </a:pPr>
            <a:r>
              <a:rPr lang="it-IT" dirty="0" smtClean="0"/>
              <a:t>Quando il filosofo si rimprovera e si sprona ad affrettare il passo ormai stanco sulla via della perfezione morale, usa una </a:t>
            </a:r>
            <a:r>
              <a:rPr lang="it-IT" i="1" dirty="0" err="1" smtClean="0"/>
              <a:t>iunctura</a:t>
            </a:r>
            <a:r>
              <a:rPr lang="it-IT" dirty="0" smtClean="0"/>
              <a:t> di vaga risonanza biblica: </a:t>
            </a:r>
            <a:r>
              <a:rPr lang="it-IT" i="1" dirty="0" smtClean="0"/>
              <a:t>clamo </a:t>
            </a:r>
            <a:r>
              <a:rPr lang="it-IT" i="1" dirty="0" err="1" smtClean="0"/>
              <a:t>mihi</a:t>
            </a:r>
            <a:r>
              <a:rPr lang="it-IT" i="1" dirty="0" smtClean="0"/>
              <a:t> ipse</a:t>
            </a:r>
            <a:r>
              <a:rPr lang="it-IT" dirty="0" smtClean="0"/>
              <a:t>. Anche il salmista </a:t>
            </a:r>
            <a:r>
              <a:rPr lang="it-IT" i="1" dirty="0" err="1" smtClean="0"/>
              <a:t>clamat</a:t>
            </a:r>
            <a:r>
              <a:rPr lang="it-IT" i="1" dirty="0" smtClean="0"/>
              <a:t> in corde suo</a:t>
            </a:r>
            <a:r>
              <a:rPr lang="it-IT" dirty="0" smtClean="0"/>
              <a:t>; ma grida a Dio da un abisso di peccato e di dolore.</a:t>
            </a:r>
          </a:p>
          <a:p>
            <a:pPr marL="0" indent="0" algn="just">
              <a:buNone/>
            </a:pPr>
            <a:r>
              <a:rPr lang="it-IT" dirty="0" smtClean="0"/>
              <a:t>In Seneca nessun dio risponde: il grido nasce e muore nell’interiorità di un animo, alle cui sole forze è affidata la responsabilità e l’orgoglio di quello che Seneca chiama </a:t>
            </a:r>
            <a:r>
              <a:rPr lang="it-IT" i="1" dirty="0" err="1" smtClean="0"/>
              <a:t>transilire</a:t>
            </a:r>
            <a:r>
              <a:rPr lang="it-IT" i="1" dirty="0" smtClean="0"/>
              <a:t> </a:t>
            </a:r>
            <a:r>
              <a:rPr lang="it-IT" i="1" dirty="0" err="1" smtClean="0"/>
              <a:t>mortalitatem</a:t>
            </a:r>
            <a:r>
              <a:rPr lang="it-IT" i="1" dirty="0" smtClean="0"/>
              <a:t> </a:t>
            </a:r>
            <a:r>
              <a:rPr lang="it-IT" i="1" dirty="0" err="1" smtClean="0"/>
              <a:t>suam</a:t>
            </a:r>
            <a:r>
              <a:rPr lang="it-IT" dirty="0" smtClean="0"/>
              <a:t>.</a:t>
            </a:r>
          </a:p>
        </p:txBody>
      </p:sp>
      <p:sp>
        <p:nvSpPr>
          <p:cNvPr id="3" name="Titolo 2"/>
          <p:cNvSpPr>
            <a:spLocks noGrp="1"/>
          </p:cNvSpPr>
          <p:nvPr>
            <p:ph type="title"/>
          </p:nvPr>
        </p:nvSpPr>
        <p:spPr/>
        <p:txBody>
          <a:bodyPr/>
          <a:lstStyle/>
          <a:p>
            <a:r>
              <a:rPr lang="it-IT" dirty="0" smtClean="0"/>
              <a:t>	RIFLESSIVO </a:t>
            </a:r>
            <a:r>
              <a:rPr lang="it-IT" dirty="0"/>
              <a:t>INDIRETTO</a:t>
            </a:r>
          </a:p>
        </p:txBody>
      </p:sp>
    </p:spTree>
    <p:extLst>
      <p:ext uri="{BB962C8B-B14F-4D97-AF65-F5344CB8AC3E}">
        <p14:creationId xmlns:p14="http://schemas.microsoft.com/office/powerpoint/2010/main" val="15535624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1000"/>
                                        <p:tgtEl>
                                          <p:spTgt spid="2">
                                            <p:bg/>
                                          </p:spTgt>
                                        </p:tgtEl>
                                      </p:cBhvr>
                                    </p:animEffect>
                                    <p:anim calcmode="lin" valueType="num">
                                      <p:cBhvr>
                                        <p:cTn id="8" dur="1000" fill="hold"/>
                                        <p:tgtEl>
                                          <p:spTgt spid="2">
                                            <p:bg/>
                                          </p:spTgt>
                                        </p:tgtEl>
                                        <p:attrNameLst>
                                          <p:attrName>ppt_x</p:attrName>
                                        </p:attrNameLst>
                                      </p:cBhvr>
                                      <p:tavLst>
                                        <p:tav tm="0">
                                          <p:val>
                                            <p:strVal val="#ppt_x"/>
                                          </p:val>
                                        </p:tav>
                                        <p:tav tm="100000">
                                          <p:val>
                                            <p:strVal val="#ppt_x"/>
                                          </p:val>
                                        </p:tav>
                                      </p:tavLst>
                                    </p:anim>
                                    <p:anim calcmode="lin" valueType="num">
                                      <p:cBhvr>
                                        <p:cTn id="9" dur="900" decel="100000" fill="hold"/>
                                        <p:tgtEl>
                                          <p:spTgt spid="2">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fade">
                                      <p:cBhvr>
                                        <p:cTn id="15" dur="1000"/>
                                        <p:tgtEl>
                                          <p:spTgt spid="2">
                                            <p:txEl>
                                              <p:pRg st="0" end="0"/>
                                            </p:txEl>
                                          </p:spTgt>
                                        </p:tgtEl>
                                      </p:cBhvr>
                                    </p:animEffect>
                                    <p:anim calcmode="lin" valueType="num">
                                      <p:cBhvr>
                                        <p:cTn id="16"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fade">
                                      <p:cBhvr>
                                        <p:cTn id="23" dur="1000"/>
                                        <p:tgtEl>
                                          <p:spTgt spid="2">
                                            <p:txEl>
                                              <p:pRg st="1" end="1"/>
                                            </p:txEl>
                                          </p:spTgt>
                                        </p:tgtEl>
                                      </p:cBhvr>
                                    </p:animEffect>
                                    <p:anim calcmode="lin" valueType="num">
                                      <p:cBhvr>
                                        <p:cTn id="2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Effect transition="in" filter="fade">
                                      <p:cBhvr>
                                        <p:cTn id="31" dur="1000"/>
                                        <p:tgtEl>
                                          <p:spTgt spid="2">
                                            <p:txEl>
                                              <p:pRg st="2" end="2"/>
                                            </p:txEl>
                                          </p:spTgt>
                                        </p:tgtEl>
                                      </p:cBhvr>
                                    </p:animEffect>
                                    <p:anim calcmode="lin" valueType="num">
                                      <p:cBhvr>
                                        <p:cTn id="3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Su questa base Seneca chiede che venga giudicato il suo stile:</a:t>
            </a:r>
          </a:p>
          <a:p>
            <a:pPr algn="just"/>
            <a:endParaRPr lang="it-IT" dirty="0" smtClean="0"/>
          </a:p>
          <a:p>
            <a:pPr marL="0" indent="0" algn="just">
              <a:buNone/>
            </a:pPr>
            <a:r>
              <a:rPr lang="it-IT" dirty="0" smtClean="0"/>
              <a:t>“E’ lo stile drammatico dell’anima umana che è in guerra con se stessa; e se la prosa di questi due sommi [Seneca e Tacito] è barocca, ciò è perché l’anima umana è barocca”.</a:t>
            </a:r>
          </a:p>
          <a:p>
            <a:pPr marL="0" indent="0" algn="r">
              <a:buNone/>
            </a:pPr>
            <a:r>
              <a:rPr lang="it-IT" dirty="0"/>
              <a:t>	</a:t>
            </a:r>
            <a:r>
              <a:rPr lang="it-IT" dirty="0" smtClean="0"/>
              <a:t>				Concetto Marchesi</a:t>
            </a:r>
          </a:p>
          <a:p>
            <a:pPr algn="r"/>
            <a:endParaRPr lang="it-IT" dirty="0" smtClean="0"/>
          </a:p>
        </p:txBody>
      </p:sp>
      <p:sp>
        <p:nvSpPr>
          <p:cNvPr id="3" name="Titolo 2"/>
          <p:cNvSpPr>
            <a:spLocks noGrp="1"/>
          </p:cNvSpPr>
          <p:nvPr>
            <p:ph type="title"/>
          </p:nvPr>
        </p:nvSpPr>
        <p:spPr/>
        <p:txBody>
          <a:bodyPr>
            <a:normAutofit fontScale="90000"/>
          </a:bodyPr>
          <a:lstStyle/>
          <a:p>
            <a:pPr algn="ctr"/>
            <a:r>
              <a:rPr lang="it-IT" dirty="0" smtClean="0"/>
              <a:t>	</a:t>
            </a:r>
            <a:r>
              <a:rPr lang="it-IT" i="1" dirty="0" smtClean="0"/>
              <a:t>QUAE </a:t>
            </a:r>
            <a:r>
              <a:rPr lang="it-IT" i="1" dirty="0"/>
              <a:t>PHILOSOPHIA FUIT, </a:t>
            </a:r>
            <a:r>
              <a:rPr lang="it-IT" i="1" dirty="0" smtClean="0"/>
              <a:t/>
            </a:r>
            <a:br>
              <a:rPr lang="it-IT" i="1" dirty="0" smtClean="0"/>
            </a:br>
            <a:r>
              <a:rPr lang="it-IT" i="1" dirty="0" smtClean="0"/>
              <a:t>	FACTA </a:t>
            </a:r>
            <a:r>
              <a:rPr lang="it-IT" i="1" dirty="0"/>
              <a:t>PHILOLOGIA EST</a:t>
            </a:r>
          </a:p>
        </p:txBody>
      </p:sp>
    </p:spTree>
    <p:extLst>
      <p:ext uri="{BB962C8B-B14F-4D97-AF65-F5344CB8AC3E}">
        <p14:creationId xmlns:p14="http://schemas.microsoft.com/office/powerpoint/2010/main" val="9212906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dissolve">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marL="0" indent="0" algn="just">
              <a:buNone/>
            </a:pPr>
            <a:r>
              <a:rPr lang="it-IT" dirty="0" smtClean="0"/>
              <a:t>Questo uso del dativo culmina nella coesistenza di due riflessivi:</a:t>
            </a:r>
          </a:p>
          <a:p>
            <a:pPr marL="0" indent="0" algn="just">
              <a:buNone/>
            </a:pPr>
            <a:r>
              <a:rPr lang="it-IT" dirty="0" smtClean="0"/>
              <a:t>Es. </a:t>
            </a:r>
            <a:r>
              <a:rPr lang="it-IT" i="1" dirty="0" err="1" smtClean="0"/>
              <a:t>Nullum</a:t>
            </a:r>
            <a:r>
              <a:rPr lang="it-IT" i="1" dirty="0" smtClean="0"/>
              <a:t> (</a:t>
            </a:r>
            <a:r>
              <a:rPr lang="it-IT" i="1" dirty="0" err="1" smtClean="0"/>
              <a:t>bonum</a:t>
            </a:r>
            <a:r>
              <a:rPr lang="it-IT" i="1" dirty="0" smtClean="0"/>
              <a:t>) est, </a:t>
            </a:r>
            <a:r>
              <a:rPr lang="it-IT" i="1" dirty="0" err="1" smtClean="0"/>
              <a:t>nisi</a:t>
            </a:r>
            <a:r>
              <a:rPr lang="it-IT" i="1" dirty="0" smtClean="0"/>
              <a:t> </a:t>
            </a:r>
            <a:r>
              <a:rPr lang="it-IT" i="1" dirty="0" err="1" smtClean="0"/>
              <a:t>quod</a:t>
            </a:r>
            <a:r>
              <a:rPr lang="it-IT" i="1" dirty="0" smtClean="0"/>
              <a:t> animus ex se </a:t>
            </a:r>
            <a:r>
              <a:rPr lang="it-IT" i="1" dirty="0" err="1" smtClean="0"/>
              <a:t>sibi</a:t>
            </a:r>
            <a:r>
              <a:rPr lang="it-IT" i="1" dirty="0" smtClean="0"/>
              <a:t> </a:t>
            </a:r>
            <a:r>
              <a:rPr lang="it-IT" i="1" dirty="0" err="1" smtClean="0"/>
              <a:t>invenit</a:t>
            </a:r>
            <a:r>
              <a:rPr lang="it-IT" i="1" dirty="0" smtClean="0"/>
              <a:t>.</a:t>
            </a:r>
          </a:p>
          <a:p>
            <a:pPr marL="0" indent="0" algn="just">
              <a:buNone/>
            </a:pPr>
            <a:endParaRPr lang="it-IT" dirty="0"/>
          </a:p>
          <a:p>
            <a:pPr marL="0" indent="0" algn="just">
              <a:buNone/>
            </a:pPr>
            <a:r>
              <a:rPr lang="it-IT" i="1" dirty="0" smtClean="0"/>
              <a:t>EX SE SIBI</a:t>
            </a:r>
            <a:r>
              <a:rPr lang="it-IT" dirty="0" smtClean="0"/>
              <a:t>: i due riflessivi, il punto di partenza e quello di arrivo, delimitano l’orizzonte dell’interiorità senecana. Si tratta di uno spazio vasto, ma chiuso.</a:t>
            </a:r>
            <a:endParaRPr lang="it-IT" dirty="0"/>
          </a:p>
        </p:txBody>
      </p:sp>
      <p:sp>
        <p:nvSpPr>
          <p:cNvPr id="3" name="Titolo 2"/>
          <p:cNvSpPr>
            <a:spLocks noGrp="1"/>
          </p:cNvSpPr>
          <p:nvPr>
            <p:ph type="title"/>
          </p:nvPr>
        </p:nvSpPr>
        <p:spPr/>
        <p:txBody>
          <a:bodyPr/>
          <a:lstStyle/>
          <a:p>
            <a:r>
              <a:rPr lang="it-IT" dirty="0" smtClean="0"/>
              <a:t>	RIFLESSIVO </a:t>
            </a:r>
            <a:r>
              <a:rPr lang="it-IT" dirty="0"/>
              <a:t>INDIRETTO</a:t>
            </a:r>
          </a:p>
        </p:txBody>
      </p:sp>
    </p:spTree>
    <p:extLst>
      <p:ext uri="{BB962C8B-B14F-4D97-AF65-F5344CB8AC3E}">
        <p14:creationId xmlns:p14="http://schemas.microsoft.com/office/powerpoint/2010/main" val="31979109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anim calcmode="lin" valueType="num">
                                      <p:cBhvr>
                                        <p:cTn id="9" dur="500" fill="hold"/>
                                        <p:tgtEl>
                                          <p:spTgt spid="2">
                                            <p:bg/>
                                          </p:spTgt>
                                        </p:tgtEl>
                                        <p:attrNameLst>
                                          <p:attrName>style.rotation</p:attrName>
                                        </p:attrNameLst>
                                      </p:cBhvr>
                                      <p:tavLst>
                                        <p:tav tm="0">
                                          <p:val>
                                            <p:fltVal val="360"/>
                                          </p:val>
                                        </p:tav>
                                        <p:tav tm="100000">
                                          <p:val>
                                            <p:fltVal val="0"/>
                                          </p:val>
                                        </p:tav>
                                      </p:tavLst>
                                    </p:anim>
                                    <p:animEffect transition="in" filter="fade">
                                      <p:cBhvr>
                                        <p:cTn id="10" dur="500"/>
                                        <p:tgtEl>
                                          <p:spTgt spid="2">
                                            <p:bg/>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 calcmode="lin" valueType="num">
                                      <p:cBhvr>
                                        <p:cTn id="15"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2">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p:cTn id="2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2">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2">
                                            <p:txEl>
                                              <p:pRg st="3" end="3"/>
                                            </p:txEl>
                                          </p:spTgt>
                                        </p:tgtEl>
                                        <p:attrNameLst>
                                          <p:attrName>style.rotation</p:attrName>
                                        </p:attrNameLst>
                                      </p:cBhvr>
                                      <p:tavLst>
                                        <p:tav tm="0">
                                          <p:val>
                                            <p:fltVal val="360"/>
                                          </p:val>
                                        </p:tav>
                                        <p:tav tm="100000">
                                          <p:val>
                                            <p:fltVal val="0"/>
                                          </p:val>
                                        </p:tav>
                                      </p:tavLst>
                                    </p:anim>
                                    <p:animEffect transition="in" filter="fade">
                                      <p:cBhvr>
                                        <p:cTn id="34"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Legato ad un altro uso del riflessivo indiretto è la metafora dell’interiorità come rifugio.</a:t>
            </a:r>
          </a:p>
          <a:p>
            <a:pPr algn="just"/>
            <a:r>
              <a:rPr lang="it-IT" dirty="0" smtClean="0"/>
              <a:t>Si tratta del riflessivo introdotto da verbi dinamici, ad indicare il termine di movimento.</a:t>
            </a:r>
          </a:p>
          <a:p>
            <a:pPr marL="0" indent="0" algn="just">
              <a:buNone/>
            </a:pPr>
            <a:r>
              <a:rPr lang="it-IT" dirty="0" smtClean="0"/>
              <a:t>Es. </a:t>
            </a:r>
            <a:r>
              <a:rPr lang="it-IT" i="1" dirty="0"/>
              <a:t>I</a:t>
            </a:r>
            <a:r>
              <a:rPr lang="it-IT" i="1" dirty="0" smtClean="0"/>
              <a:t>n se </a:t>
            </a:r>
            <a:r>
              <a:rPr lang="it-IT" i="1" dirty="0" err="1" smtClean="0"/>
              <a:t>colligi</a:t>
            </a:r>
            <a:r>
              <a:rPr lang="it-IT" i="1" dirty="0" smtClean="0"/>
              <a:t>, in se converti, in se </a:t>
            </a:r>
            <a:r>
              <a:rPr lang="it-IT" i="1" dirty="0" err="1" smtClean="0"/>
              <a:t>reverti</a:t>
            </a:r>
            <a:r>
              <a:rPr lang="it-IT" i="1" dirty="0" smtClean="0"/>
              <a:t>, in se </a:t>
            </a:r>
            <a:r>
              <a:rPr lang="it-IT" i="1" dirty="0" err="1" smtClean="0"/>
              <a:t>recondi</a:t>
            </a:r>
            <a:r>
              <a:rPr lang="it-IT" i="1" dirty="0" smtClean="0"/>
              <a:t>, ad se </a:t>
            </a:r>
            <a:r>
              <a:rPr lang="it-IT" i="1" dirty="0" err="1" smtClean="0"/>
              <a:t>recurrere</a:t>
            </a:r>
            <a:r>
              <a:rPr lang="it-IT" dirty="0" smtClean="0"/>
              <a:t>.</a:t>
            </a:r>
          </a:p>
          <a:p>
            <a:pPr marL="0" indent="0" algn="just">
              <a:buNone/>
            </a:pPr>
            <a:r>
              <a:rPr lang="it-IT" dirty="0" smtClean="0"/>
              <a:t>Ma più importante di tutti questi esempi è l’espressione </a:t>
            </a:r>
            <a:r>
              <a:rPr lang="it-IT" i="1" dirty="0" smtClean="0"/>
              <a:t>in se recedere</a:t>
            </a:r>
            <a:r>
              <a:rPr lang="it-IT" dirty="0" smtClean="0"/>
              <a:t>, un verbo che significa indietreggiare e ritirarsi.</a:t>
            </a:r>
          </a:p>
          <a:p>
            <a:pPr marL="0" indent="0" algn="just">
              <a:buNone/>
            </a:pPr>
            <a:r>
              <a:rPr lang="it-IT" i="1" dirty="0" smtClean="0"/>
              <a:t>Recede in te ipse, quantum </a:t>
            </a:r>
            <a:r>
              <a:rPr lang="it-IT" i="1" dirty="0" err="1" smtClean="0"/>
              <a:t>potes</a:t>
            </a:r>
            <a:r>
              <a:rPr lang="it-IT" i="1" dirty="0" smtClean="0"/>
              <a:t> (</a:t>
            </a:r>
            <a:r>
              <a:rPr lang="it-IT" i="1" dirty="0" err="1" smtClean="0"/>
              <a:t>Ep</a:t>
            </a:r>
            <a:r>
              <a:rPr lang="it-IT" i="1" dirty="0" smtClean="0"/>
              <a:t>. 7,8)</a:t>
            </a:r>
          </a:p>
          <a:p>
            <a:endParaRPr lang="it-IT" dirty="0" smtClean="0"/>
          </a:p>
          <a:p>
            <a:endParaRPr lang="it-IT" dirty="0"/>
          </a:p>
          <a:p>
            <a:pPr marL="0" indent="0">
              <a:buNone/>
            </a:pPr>
            <a:endParaRPr lang="it-IT" dirty="0"/>
          </a:p>
        </p:txBody>
      </p:sp>
      <p:sp>
        <p:nvSpPr>
          <p:cNvPr id="3" name="Titolo 2"/>
          <p:cNvSpPr>
            <a:spLocks noGrp="1"/>
          </p:cNvSpPr>
          <p:nvPr>
            <p:ph type="title"/>
          </p:nvPr>
        </p:nvSpPr>
        <p:spPr/>
        <p:txBody>
          <a:bodyPr>
            <a:normAutofit fontScale="90000"/>
          </a:bodyPr>
          <a:lstStyle/>
          <a:p>
            <a:r>
              <a:rPr lang="it-IT" dirty="0" smtClean="0"/>
              <a:t>	INTERIORITA’ COME RIFUGIO</a:t>
            </a:r>
            <a:endParaRPr lang="it-IT" dirty="0"/>
          </a:p>
        </p:txBody>
      </p:sp>
    </p:spTree>
    <p:extLst>
      <p:ext uri="{BB962C8B-B14F-4D97-AF65-F5344CB8AC3E}">
        <p14:creationId xmlns:p14="http://schemas.microsoft.com/office/powerpoint/2010/main" val="13057930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p:cTn id="25"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p:cTn id="37"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2">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endParaRPr lang="it-IT" dirty="0" smtClean="0"/>
          </a:p>
          <a:p>
            <a:pPr algn="just"/>
            <a:endParaRPr lang="it-IT" dirty="0"/>
          </a:p>
          <a:p>
            <a:pPr algn="just"/>
            <a:r>
              <a:rPr lang="it-IT" dirty="0" smtClean="0"/>
              <a:t>L’animo si arrocca in se stesso: fuori è il regno della fortuna, il vortice delle cose, </a:t>
            </a:r>
            <a:r>
              <a:rPr lang="it-IT" i="1" dirty="0" smtClean="0"/>
              <a:t>turbo rerum</a:t>
            </a:r>
            <a:r>
              <a:rPr lang="it-IT" dirty="0" smtClean="0"/>
              <a:t>. </a:t>
            </a:r>
          </a:p>
          <a:p>
            <a:pPr algn="just"/>
            <a:endParaRPr lang="it-IT" dirty="0" smtClean="0"/>
          </a:p>
          <a:p>
            <a:pPr algn="just"/>
            <a:r>
              <a:rPr lang="it-IT" dirty="0" smtClean="0"/>
              <a:t>L’interiorità è possesso stabile.</a:t>
            </a:r>
          </a:p>
        </p:txBody>
      </p:sp>
      <p:sp>
        <p:nvSpPr>
          <p:cNvPr id="3" name="Titolo 2"/>
          <p:cNvSpPr>
            <a:spLocks noGrp="1"/>
          </p:cNvSpPr>
          <p:nvPr>
            <p:ph type="title"/>
          </p:nvPr>
        </p:nvSpPr>
        <p:spPr/>
        <p:txBody>
          <a:bodyPr>
            <a:normAutofit fontScale="90000"/>
          </a:bodyPr>
          <a:lstStyle/>
          <a:p>
            <a:r>
              <a:rPr lang="it-IT" dirty="0" smtClean="0"/>
              <a:t>	</a:t>
            </a:r>
            <a:r>
              <a:rPr lang="it-IT" dirty="0"/>
              <a:t>INTERIORITA’ COME RIFUGIO</a:t>
            </a:r>
          </a:p>
        </p:txBody>
      </p:sp>
    </p:spTree>
    <p:extLst>
      <p:ext uri="{BB962C8B-B14F-4D97-AF65-F5344CB8AC3E}">
        <p14:creationId xmlns:p14="http://schemas.microsoft.com/office/powerpoint/2010/main" val="4946181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decel="50000" fill="hold">
                                          <p:stCondLst>
                                            <p:cond delay="0"/>
                                          </p:stCondLst>
                                        </p:cTn>
                                        <p:tgtEl>
                                          <p:spTgt spid="2">
                                            <p:bg/>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bg/>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bg/>
                                          </p:spTgt>
                                        </p:tgtEl>
                                        <p:attrNameLst>
                                          <p:attrName>ppt_w</p:attrName>
                                        </p:attrNameLst>
                                      </p:cBhvr>
                                      <p:tavLst>
                                        <p:tav tm="0">
                                          <p:val>
                                            <p:strVal val="#ppt_w*.05"/>
                                          </p:val>
                                        </p:tav>
                                        <p:tav tm="100000">
                                          <p:val>
                                            <p:strVal val="#ppt_w"/>
                                          </p:val>
                                        </p:tav>
                                      </p:tavLst>
                                    </p:anim>
                                    <p:anim calcmode="lin" valueType="num">
                                      <p:cBhvr>
                                        <p:cTn id="10" dur="1000" fill="hold"/>
                                        <p:tgtEl>
                                          <p:spTgt spid="2">
                                            <p:bg/>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bg/>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bg/>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bg/>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bg/>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500" decel="50000" fill="hold">
                                          <p:stCondLst>
                                            <p:cond delay="0"/>
                                          </p:stCondLst>
                                        </p:cTn>
                                        <p:tgtEl>
                                          <p:spTgt spid="2">
                                            <p:txEl>
                                              <p:pRg st="4" end="4"/>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
                                            <p:txEl>
                                              <p:pRg st="4" end="4"/>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
                                            <p:txEl>
                                              <p:pRg st="4" end="4"/>
                                            </p:txEl>
                                          </p:spTgt>
                                        </p:tgtEl>
                                        <p:attrNameLst>
                                          <p:attrName>ppt_w</p:attrName>
                                        </p:attrNameLst>
                                      </p:cBhvr>
                                      <p:tavLst>
                                        <p:tav tm="0">
                                          <p:val>
                                            <p:strVal val="#ppt_w*.05"/>
                                          </p:val>
                                        </p:tav>
                                        <p:tav tm="100000">
                                          <p:val>
                                            <p:strVal val="#ppt_w"/>
                                          </p:val>
                                        </p:tav>
                                      </p:tavLst>
                                    </p:anim>
                                    <p:anim calcmode="lin" valueType="num">
                                      <p:cBhvr>
                                        <p:cTn id="34" dur="1000" fill="hold"/>
                                        <p:tgtEl>
                                          <p:spTgt spid="2">
                                            <p:txEl>
                                              <p:pRg st="4" end="4"/>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
                                            <p:txEl>
                                              <p:pRg st="4" end="4"/>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
                                            <p:txEl>
                                              <p:pRg st="4" end="4"/>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
                                            <p:txEl>
                                              <p:pRg st="4" end="4"/>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endParaRPr lang="it-IT" dirty="0" smtClean="0"/>
          </a:p>
          <a:p>
            <a:pPr algn="just"/>
            <a:r>
              <a:rPr lang="it-IT" dirty="0" smtClean="0"/>
              <a:t>Il linguaggio dell’interiorità è forse il maggior contributo di Seneca al linguaggio della filosofia occidentale e confluirà, soprattutto per il tramite di Agostino, nell’esperienza cristiana:</a:t>
            </a:r>
          </a:p>
          <a:p>
            <a:pPr algn="just"/>
            <a:endParaRPr lang="it-IT" dirty="0" smtClean="0"/>
          </a:p>
          <a:p>
            <a:pPr marL="0" indent="0" algn="just">
              <a:buNone/>
            </a:pPr>
            <a:r>
              <a:rPr lang="it-IT" dirty="0" smtClean="0"/>
              <a:t>Dice Agostino: </a:t>
            </a:r>
            <a:r>
              <a:rPr lang="it-IT" i="1" dirty="0" smtClean="0"/>
              <a:t>Noli </a:t>
            </a:r>
            <a:r>
              <a:rPr lang="it-IT" i="1" dirty="0" err="1" smtClean="0"/>
              <a:t>foras</a:t>
            </a:r>
            <a:r>
              <a:rPr lang="it-IT" i="1" dirty="0" smtClean="0"/>
              <a:t> ire, in te </a:t>
            </a:r>
            <a:r>
              <a:rPr lang="it-IT" i="1" dirty="0" err="1" smtClean="0"/>
              <a:t>ipsum</a:t>
            </a:r>
            <a:r>
              <a:rPr lang="it-IT" i="1" dirty="0" smtClean="0"/>
              <a:t> redi, in interiore </a:t>
            </a:r>
            <a:r>
              <a:rPr lang="it-IT" i="1" dirty="0" err="1" smtClean="0"/>
              <a:t>homine</a:t>
            </a:r>
            <a:r>
              <a:rPr lang="it-IT" i="1" dirty="0" smtClean="0"/>
              <a:t> habitat </a:t>
            </a:r>
            <a:r>
              <a:rPr lang="it-IT" i="1" dirty="0" err="1" smtClean="0"/>
              <a:t>veritas</a:t>
            </a:r>
            <a:r>
              <a:rPr lang="it-IT" i="1" dirty="0" smtClean="0"/>
              <a:t>.</a:t>
            </a:r>
          </a:p>
          <a:p>
            <a:pPr marL="0" indent="0" algn="just">
              <a:buNone/>
            </a:pPr>
            <a:endParaRPr lang="it-IT" dirty="0"/>
          </a:p>
        </p:txBody>
      </p:sp>
      <p:sp>
        <p:nvSpPr>
          <p:cNvPr id="3" name="Titolo 2"/>
          <p:cNvSpPr>
            <a:spLocks noGrp="1"/>
          </p:cNvSpPr>
          <p:nvPr>
            <p:ph type="title"/>
          </p:nvPr>
        </p:nvSpPr>
        <p:spPr/>
        <p:txBody>
          <a:bodyPr>
            <a:normAutofit fontScale="90000"/>
          </a:bodyPr>
          <a:lstStyle/>
          <a:p>
            <a:pPr algn="ctr"/>
            <a:r>
              <a:rPr lang="it-IT" dirty="0"/>
              <a:t>	</a:t>
            </a:r>
            <a:r>
              <a:rPr lang="it-IT" dirty="0" smtClean="0"/>
              <a:t>IL LINGUAGGIO 	DELL’INTERIORITA’</a:t>
            </a:r>
            <a:endParaRPr lang="it-IT" dirty="0"/>
          </a:p>
        </p:txBody>
      </p:sp>
    </p:spTree>
    <p:extLst>
      <p:ext uri="{BB962C8B-B14F-4D97-AF65-F5344CB8AC3E}">
        <p14:creationId xmlns:p14="http://schemas.microsoft.com/office/powerpoint/2010/main" val="33835049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down)">
                                      <p:cBhvr>
                                        <p:cTn id="7" dur="580">
                                          <p:stCondLst>
                                            <p:cond delay="0"/>
                                          </p:stCondLst>
                                        </p:cTn>
                                        <p:tgtEl>
                                          <p:spTgt spid="2">
                                            <p:bg/>
                                          </p:spTgt>
                                        </p:tgtEl>
                                      </p:cBhvr>
                                    </p:animEffect>
                                    <p:anim calcmode="lin" valueType="num">
                                      <p:cBhvr>
                                        <p:cTn id="8" dur="1822" tmFilter="0,0; 0.14,0.36; 0.43,0.73; 0.71,0.91; 1.0,1.0">
                                          <p:stCondLst>
                                            <p:cond delay="0"/>
                                          </p:stCondLst>
                                        </p:cTn>
                                        <p:tgtEl>
                                          <p:spTgt spid="2">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bg/>
                                          </p:spTgt>
                                        </p:tgtEl>
                                      </p:cBhvr>
                                      <p:to x="100000" y="60000"/>
                                    </p:animScale>
                                    <p:animScale>
                                      <p:cBhvr>
                                        <p:cTn id="14" dur="166" decel="50000">
                                          <p:stCondLst>
                                            <p:cond delay="676"/>
                                          </p:stCondLst>
                                        </p:cTn>
                                        <p:tgtEl>
                                          <p:spTgt spid="2">
                                            <p:bg/>
                                          </p:spTgt>
                                        </p:tgtEl>
                                      </p:cBhvr>
                                      <p:to x="100000" y="100000"/>
                                    </p:animScale>
                                    <p:animScale>
                                      <p:cBhvr>
                                        <p:cTn id="15" dur="26">
                                          <p:stCondLst>
                                            <p:cond delay="1312"/>
                                          </p:stCondLst>
                                        </p:cTn>
                                        <p:tgtEl>
                                          <p:spTgt spid="2">
                                            <p:bg/>
                                          </p:spTgt>
                                        </p:tgtEl>
                                      </p:cBhvr>
                                      <p:to x="100000" y="80000"/>
                                    </p:animScale>
                                    <p:animScale>
                                      <p:cBhvr>
                                        <p:cTn id="16" dur="166" decel="50000">
                                          <p:stCondLst>
                                            <p:cond delay="1338"/>
                                          </p:stCondLst>
                                        </p:cTn>
                                        <p:tgtEl>
                                          <p:spTgt spid="2">
                                            <p:bg/>
                                          </p:spTgt>
                                        </p:tgtEl>
                                      </p:cBhvr>
                                      <p:to x="100000" y="100000"/>
                                    </p:animScale>
                                    <p:animScale>
                                      <p:cBhvr>
                                        <p:cTn id="17" dur="26">
                                          <p:stCondLst>
                                            <p:cond delay="1642"/>
                                          </p:stCondLst>
                                        </p:cTn>
                                        <p:tgtEl>
                                          <p:spTgt spid="2">
                                            <p:bg/>
                                          </p:spTgt>
                                        </p:tgtEl>
                                      </p:cBhvr>
                                      <p:to x="100000" y="90000"/>
                                    </p:animScale>
                                    <p:animScale>
                                      <p:cBhvr>
                                        <p:cTn id="18" dur="166" decel="50000">
                                          <p:stCondLst>
                                            <p:cond delay="1668"/>
                                          </p:stCondLst>
                                        </p:cTn>
                                        <p:tgtEl>
                                          <p:spTgt spid="2">
                                            <p:bg/>
                                          </p:spTgt>
                                        </p:tgtEl>
                                      </p:cBhvr>
                                      <p:to x="100000" y="100000"/>
                                    </p:animScale>
                                    <p:animScale>
                                      <p:cBhvr>
                                        <p:cTn id="19" dur="26">
                                          <p:stCondLst>
                                            <p:cond delay="1808"/>
                                          </p:stCondLst>
                                        </p:cTn>
                                        <p:tgtEl>
                                          <p:spTgt spid="2">
                                            <p:bg/>
                                          </p:spTgt>
                                        </p:tgtEl>
                                      </p:cBhvr>
                                      <p:to x="100000" y="95000"/>
                                    </p:animScale>
                                    <p:animScale>
                                      <p:cBhvr>
                                        <p:cTn id="20" dur="166" decel="50000">
                                          <p:stCondLst>
                                            <p:cond delay="1834"/>
                                          </p:stCondLst>
                                        </p:cTn>
                                        <p:tgtEl>
                                          <p:spTgt spid="2">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marL="0" indent="0" algn="just">
              <a:buNone/>
            </a:pPr>
            <a:r>
              <a:rPr lang="it-IT" dirty="0"/>
              <a:t>Ma poi </a:t>
            </a:r>
            <a:r>
              <a:rPr lang="it-IT" dirty="0" smtClean="0"/>
              <a:t>Agostino continua </a:t>
            </a:r>
            <a:r>
              <a:rPr lang="it-IT" dirty="0"/>
              <a:t>come Seneca non avrebbe mai continuato</a:t>
            </a:r>
            <a:r>
              <a:rPr lang="it-IT" dirty="0" smtClean="0"/>
              <a:t>:</a:t>
            </a:r>
          </a:p>
          <a:p>
            <a:pPr marL="0" indent="0" algn="just">
              <a:buNone/>
            </a:pPr>
            <a:endParaRPr lang="it-IT" dirty="0"/>
          </a:p>
          <a:p>
            <a:pPr marL="0" indent="0" algn="just">
              <a:buNone/>
            </a:pPr>
            <a:r>
              <a:rPr lang="it-IT" i="1" dirty="0"/>
              <a:t>Et si </a:t>
            </a:r>
            <a:r>
              <a:rPr lang="it-IT" i="1" dirty="0" err="1"/>
              <a:t>tuam</a:t>
            </a:r>
            <a:r>
              <a:rPr lang="it-IT" i="1" dirty="0"/>
              <a:t> </a:t>
            </a:r>
            <a:r>
              <a:rPr lang="it-IT" i="1" dirty="0" err="1"/>
              <a:t>naturam</a:t>
            </a:r>
            <a:r>
              <a:rPr lang="it-IT" i="1" dirty="0"/>
              <a:t> </a:t>
            </a:r>
            <a:r>
              <a:rPr lang="it-IT" i="1" dirty="0" err="1"/>
              <a:t>mutabilem</a:t>
            </a:r>
            <a:r>
              <a:rPr lang="it-IT" i="1" dirty="0"/>
              <a:t> </a:t>
            </a:r>
            <a:r>
              <a:rPr lang="it-IT" i="1" dirty="0" err="1"/>
              <a:t>inveneris</a:t>
            </a:r>
            <a:r>
              <a:rPr lang="it-IT" i="1" dirty="0"/>
              <a:t>, </a:t>
            </a:r>
            <a:r>
              <a:rPr lang="it-IT" i="1" dirty="0" err="1"/>
              <a:t>transcende</a:t>
            </a:r>
            <a:r>
              <a:rPr lang="it-IT" i="1" dirty="0"/>
              <a:t> et te </a:t>
            </a:r>
            <a:r>
              <a:rPr lang="it-IT" i="1" dirty="0" err="1"/>
              <a:t>ipsum</a:t>
            </a:r>
            <a:r>
              <a:rPr lang="it-IT" i="1" dirty="0"/>
              <a:t>.</a:t>
            </a:r>
          </a:p>
          <a:p>
            <a:pPr algn="just"/>
            <a:r>
              <a:rPr lang="it-IT" dirty="0" smtClean="0"/>
              <a:t>Il Dio di Agostino è dentro ed è sopra. L’interiorità agostiniana non ha limiti: si apre in basso sull’inconscio (</a:t>
            </a:r>
            <a:r>
              <a:rPr lang="it-IT" i="1" dirty="0" err="1" smtClean="0"/>
              <a:t>nec</a:t>
            </a:r>
            <a:r>
              <a:rPr lang="it-IT" i="1" dirty="0" smtClean="0"/>
              <a:t> ego ipse </a:t>
            </a:r>
            <a:r>
              <a:rPr lang="it-IT" i="1" dirty="0" err="1" smtClean="0"/>
              <a:t>capio</a:t>
            </a:r>
            <a:r>
              <a:rPr lang="it-IT" i="1" dirty="0" smtClean="0"/>
              <a:t> </a:t>
            </a:r>
            <a:r>
              <a:rPr lang="it-IT" i="1" dirty="0" err="1" smtClean="0"/>
              <a:t>totum</a:t>
            </a:r>
            <a:r>
              <a:rPr lang="it-IT" i="1" dirty="0" smtClean="0"/>
              <a:t>, </a:t>
            </a:r>
            <a:r>
              <a:rPr lang="it-IT" i="1" dirty="0" err="1" smtClean="0"/>
              <a:t>quod</a:t>
            </a:r>
            <a:r>
              <a:rPr lang="it-IT" i="1" dirty="0" smtClean="0"/>
              <a:t> sum</a:t>
            </a:r>
            <a:r>
              <a:rPr lang="it-IT" dirty="0" smtClean="0"/>
              <a:t>), in alto verso Dio.</a:t>
            </a:r>
            <a:endParaRPr lang="it-IT" dirty="0"/>
          </a:p>
        </p:txBody>
      </p:sp>
      <p:sp>
        <p:nvSpPr>
          <p:cNvPr id="3" name="Titolo 2"/>
          <p:cNvSpPr>
            <a:spLocks noGrp="1"/>
          </p:cNvSpPr>
          <p:nvPr>
            <p:ph type="title"/>
          </p:nvPr>
        </p:nvSpPr>
        <p:spPr/>
        <p:txBody>
          <a:bodyPr>
            <a:normAutofit fontScale="90000"/>
          </a:bodyPr>
          <a:lstStyle/>
          <a:p>
            <a:pPr algn="ctr"/>
            <a:r>
              <a:rPr lang="it-IT" dirty="0" smtClean="0"/>
              <a:t>	IL LINGUAGGIO 	DELL’INTERIORITA’</a:t>
            </a:r>
            <a:endParaRPr lang="it-IT" dirty="0"/>
          </a:p>
        </p:txBody>
      </p:sp>
    </p:spTree>
    <p:extLst>
      <p:ext uri="{BB962C8B-B14F-4D97-AF65-F5344CB8AC3E}">
        <p14:creationId xmlns:p14="http://schemas.microsoft.com/office/powerpoint/2010/main" val="12439367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15000" fill="hold"/>
                                        <p:tgtEl>
                                          <p:spTgt spid="2">
                                            <p:bg/>
                                          </p:spTgt>
                                        </p:tgtEl>
                                        <p:attrNameLst>
                                          <p:attrName>ppt_x</p:attrName>
                                        </p:attrNameLst>
                                      </p:cBhvr>
                                      <p:tavLst>
                                        <p:tav tm="0">
                                          <p:val>
                                            <p:strVal val="#ppt_x"/>
                                          </p:val>
                                        </p:tav>
                                        <p:tav tm="100000">
                                          <p:val>
                                            <p:strVal val="#ppt_x"/>
                                          </p:val>
                                        </p:tav>
                                      </p:tavLst>
                                    </p:anim>
                                    <p:anim calcmode="lin" valueType="num">
                                      <p:cBhvr>
                                        <p:cTn id="8" dur="15000" fill="hold"/>
                                        <p:tgtEl>
                                          <p:spTgt spid="2">
                                            <p:bg/>
                                          </p:spTgt>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p:cTn id="11" dur="15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5000" fill="hold"/>
                                        <p:tgtEl>
                                          <p:spTgt spid="2">
                                            <p:txEl>
                                              <p:pRg st="0" end="0"/>
                                            </p:txEl>
                                          </p:spTgt>
                                        </p:tgtEl>
                                        <p:attrNameLst>
                                          <p:attrName>ppt_y</p:attrName>
                                        </p:attrNameLst>
                                      </p:cBhvr>
                                      <p:tavLst>
                                        <p:tav tm="0">
                                          <p:val>
                                            <p:strVal val="#ppt_y+1"/>
                                          </p:val>
                                        </p:tav>
                                        <p:tav tm="100000">
                                          <p:val>
                                            <p:strVal val="#ppt_y-1"/>
                                          </p:val>
                                        </p:tav>
                                      </p:tavLst>
                                    </p:anim>
                                  </p:childTnLst>
                                </p:cTn>
                              </p:par>
                              <p:par>
                                <p:cTn id="13" presetID="28"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5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5000" fill="hold"/>
                                        <p:tgtEl>
                                          <p:spTgt spid="2">
                                            <p:txEl>
                                              <p:pRg st="2" end="2"/>
                                            </p:txEl>
                                          </p:spTgt>
                                        </p:tgtEl>
                                        <p:attrNameLst>
                                          <p:attrName>ppt_y</p:attrName>
                                        </p:attrNameLst>
                                      </p:cBhvr>
                                      <p:tavLst>
                                        <p:tav tm="0">
                                          <p:val>
                                            <p:strVal val="#ppt_y+1"/>
                                          </p:val>
                                        </p:tav>
                                        <p:tav tm="100000">
                                          <p:val>
                                            <p:strVal val="#ppt_y-1"/>
                                          </p:val>
                                        </p:tav>
                                      </p:tavLst>
                                    </p:anim>
                                  </p:childTnLst>
                                </p:cTn>
                              </p:par>
                              <p:par>
                                <p:cTn id="17" presetID="28" presetClass="entr" presetSubtype="0"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15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0" dur="15000" fill="hold"/>
                                        <p:tgtEl>
                                          <p:spTgt spid="2">
                                            <p:txEl>
                                              <p:pRg st="3" end="3"/>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Anche Seneca trova Dio nel suo intimo :</a:t>
            </a:r>
          </a:p>
          <a:p>
            <a:pPr marL="0" indent="0" algn="just">
              <a:buNone/>
            </a:pPr>
            <a:r>
              <a:rPr lang="it-IT" i="1" dirty="0" err="1" smtClean="0"/>
              <a:t>Prope</a:t>
            </a:r>
            <a:r>
              <a:rPr lang="it-IT" i="1" dirty="0" smtClean="0"/>
              <a:t> est a te deus, </a:t>
            </a:r>
            <a:r>
              <a:rPr lang="it-IT" i="1" dirty="0" err="1" smtClean="0"/>
              <a:t>tecum</a:t>
            </a:r>
            <a:r>
              <a:rPr lang="it-IT" i="1" dirty="0" smtClean="0"/>
              <a:t> est, </a:t>
            </a:r>
            <a:r>
              <a:rPr lang="it-IT" i="1" dirty="0" err="1" smtClean="0"/>
              <a:t>intus</a:t>
            </a:r>
            <a:r>
              <a:rPr lang="it-IT" i="1" dirty="0" smtClean="0"/>
              <a:t> est.</a:t>
            </a:r>
          </a:p>
          <a:p>
            <a:pPr marL="0" indent="0" algn="just">
              <a:buNone/>
            </a:pPr>
            <a:r>
              <a:rPr lang="it-IT" i="1" dirty="0" smtClean="0"/>
              <a:t>Ita dico, </a:t>
            </a:r>
            <a:r>
              <a:rPr lang="it-IT" i="1" dirty="0" err="1" smtClean="0"/>
              <a:t>Lucili</a:t>
            </a:r>
            <a:r>
              <a:rPr lang="it-IT" i="1" dirty="0" smtClean="0"/>
              <a:t>: </a:t>
            </a:r>
            <a:r>
              <a:rPr lang="it-IT" i="1" dirty="0" err="1" smtClean="0"/>
              <a:t>sacer</a:t>
            </a:r>
            <a:r>
              <a:rPr lang="it-IT" i="1" dirty="0" smtClean="0"/>
              <a:t> intra nos </a:t>
            </a:r>
            <a:r>
              <a:rPr lang="it-IT" i="1" dirty="0" err="1" smtClean="0"/>
              <a:t>spiritus</a:t>
            </a:r>
            <a:r>
              <a:rPr lang="it-IT" i="1" dirty="0" smtClean="0"/>
              <a:t> </a:t>
            </a:r>
            <a:r>
              <a:rPr lang="it-IT" i="1" dirty="0" err="1" smtClean="0"/>
              <a:t>sedet</a:t>
            </a:r>
            <a:r>
              <a:rPr lang="it-IT" i="1" dirty="0" smtClean="0"/>
              <a:t>. </a:t>
            </a:r>
          </a:p>
          <a:p>
            <a:pPr marL="0" indent="0" algn="just">
              <a:buNone/>
            </a:pPr>
            <a:endParaRPr lang="it-IT" i="1" dirty="0"/>
          </a:p>
          <a:p>
            <a:pPr marL="0" indent="0" algn="just">
              <a:buNone/>
            </a:pPr>
            <a:r>
              <a:rPr lang="it-IT" dirty="0" smtClean="0"/>
              <a:t>N.B. </a:t>
            </a:r>
            <a:r>
              <a:rPr lang="it-IT" sz="2000" dirty="0" smtClean="0"/>
              <a:t>Il Latino classico avrebbe detto in </a:t>
            </a:r>
            <a:r>
              <a:rPr lang="it-IT" sz="2000" dirty="0" err="1" smtClean="0"/>
              <a:t>nobis</a:t>
            </a:r>
            <a:r>
              <a:rPr lang="it-IT" sz="2000" dirty="0" smtClean="0"/>
              <a:t>, ma la preposizione in è troppo usurata e polisemica (stato in luogo, moto a luogo, volume: dentro, superficie: sopra).</a:t>
            </a:r>
          </a:p>
          <a:p>
            <a:pPr marL="0" indent="0" algn="just">
              <a:buNone/>
            </a:pPr>
            <a:r>
              <a:rPr lang="it-IT" sz="2000" dirty="0" smtClean="0"/>
              <a:t>Inoltre intra dà volume all’interiorità e polarizza l’opposizione dentro-fuori (intra-extra).</a:t>
            </a:r>
            <a:endParaRPr lang="it-IT" dirty="0"/>
          </a:p>
        </p:txBody>
      </p:sp>
      <p:sp>
        <p:nvSpPr>
          <p:cNvPr id="3" name="Titolo 2"/>
          <p:cNvSpPr>
            <a:spLocks noGrp="1"/>
          </p:cNvSpPr>
          <p:nvPr>
            <p:ph type="title"/>
          </p:nvPr>
        </p:nvSpPr>
        <p:spPr/>
        <p:txBody>
          <a:bodyPr>
            <a:normAutofit fontScale="90000"/>
          </a:bodyPr>
          <a:lstStyle/>
          <a:p>
            <a:pPr algn="ctr"/>
            <a:r>
              <a:rPr lang="it-IT" dirty="0" smtClean="0"/>
              <a:t>	IL LINGUAGGIO 	DELL’INTERIORITA’</a:t>
            </a:r>
            <a:endParaRPr lang="it-IT" dirty="0"/>
          </a:p>
        </p:txBody>
      </p:sp>
    </p:spTree>
    <p:extLst>
      <p:ext uri="{BB962C8B-B14F-4D97-AF65-F5344CB8AC3E}">
        <p14:creationId xmlns:p14="http://schemas.microsoft.com/office/powerpoint/2010/main" val="12828423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Scale>
                                      <p:cBhvr>
                                        <p:cTn id="7" dur="1000" decel="50000" fill="hold">
                                          <p:stCondLst>
                                            <p:cond delay="0"/>
                                          </p:stCondLst>
                                        </p:cTn>
                                        <p:tgtEl>
                                          <p:spTgt spid="2">
                                            <p:bg/>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bg/>
                                          </p:spTgt>
                                        </p:tgtEl>
                                        <p:attrNameLst>
                                          <p:attrName>ppt_x</p:attrName>
                                          <p:attrName>ppt_y</p:attrName>
                                        </p:attrNameLst>
                                      </p:cBhvr>
                                    </p:animMotion>
                                    <p:animEffect transition="in" filter="fade">
                                      <p:cBhvr>
                                        <p:cTn id="9" dur="1000"/>
                                        <p:tgtEl>
                                          <p:spTgt spid="2">
                                            <p:bg/>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Scale>
                                      <p:cBhvr>
                                        <p:cTn id="14" dur="1000" decel="50000" fill="hold">
                                          <p:stCondLst>
                                            <p:cond delay="0"/>
                                          </p:stCondLst>
                                        </p:cTn>
                                        <p:tgtEl>
                                          <p:spTgt spid="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0" end="0"/>
                                            </p:txEl>
                                          </p:spTgt>
                                        </p:tgtEl>
                                        <p:attrNameLst>
                                          <p:attrName>ppt_x</p:attrName>
                                          <p:attrName>ppt_y</p:attrName>
                                        </p:attrNameLst>
                                      </p:cBhvr>
                                    </p:animMotion>
                                    <p:animEffect transition="in" filter="fade">
                                      <p:cBhvr>
                                        <p:cTn id="16" dur="10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Scale>
                                      <p:cBhvr>
                                        <p:cTn id="21"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
                                            <p:txEl>
                                              <p:pRg st="1" end="1"/>
                                            </p:txEl>
                                          </p:spTgt>
                                        </p:tgtEl>
                                        <p:attrNameLst>
                                          <p:attrName>ppt_x</p:attrName>
                                          <p:attrName>ppt_y</p:attrName>
                                        </p:attrNameLst>
                                      </p:cBhvr>
                                    </p:animMotion>
                                    <p:animEffect transition="in" filter="fade">
                                      <p:cBhvr>
                                        <p:cTn id="23" dur="10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Scale>
                                      <p:cBhvr>
                                        <p:cTn id="28" dur="1000" decel="50000" fill="hold">
                                          <p:stCondLst>
                                            <p:cond delay="0"/>
                                          </p:stCondLst>
                                        </p:cTn>
                                        <p:tgtEl>
                                          <p:spTgt spid="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2">
                                            <p:txEl>
                                              <p:pRg st="2" end="2"/>
                                            </p:txEl>
                                          </p:spTgt>
                                        </p:tgtEl>
                                        <p:attrNameLst>
                                          <p:attrName>ppt_x</p:attrName>
                                          <p:attrName>ppt_y</p:attrName>
                                        </p:attrNameLst>
                                      </p:cBhvr>
                                    </p:animMotion>
                                    <p:animEffect transition="in" filter="fade">
                                      <p:cBhvr>
                                        <p:cTn id="30" dur="10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Scale>
                                      <p:cBhvr>
                                        <p:cTn id="35" dur="1000" decel="50000" fill="hold">
                                          <p:stCondLst>
                                            <p:cond delay="0"/>
                                          </p:stCondLst>
                                        </p:cTn>
                                        <p:tgtEl>
                                          <p:spTgt spid="2">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2">
                                            <p:txEl>
                                              <p:pRg st="4" end="4"/>
                                            </p:txEl>
                                          </p:spTgt>
                                        </p:tgtEl>
                                        <p:attrNameLst>
                                          <p:attrName>ppt_x</p:attrName>
                                          <p:attrName>ppt_y</p:attrName>
                                        </p:attrNameLst>
                                      </p:cBhvr>
                                    </p:animMotion>
                                    <p:animEffect transition="in" filter="fade">
                                      <p:cBhvr>
                                        <p:cTn id="37" dur="10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Scale>
                                      <p:cBhvr>
                                        <p:cTn id="42" dur="1000" decel="50000" fill="hold">
                                          <p:stCondLst>
                                            <p:cond delay="0"/>
                                          </p:stCondLst>
                                        </p:cTn>
                                        <p:tgtEl>
                                          <p:spTgt spid="2">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2">
                                            <p:txEl>
                                              <p:pRg st="5" end="5"/>
                                            </p:txEl>
                                          </p:spTgt>
                                        </p:tgtEl>
                                        <p:attrNameLst>
                                          <p:attrName>ppt_x</p:attrName>
                                          <p:attrName>ppt_y</p:attrName>
                                        </p:attrNameLst>
                                      </p:cBhvr>
                                    </p:animMotion>
                                    <p:animEffect transition="in" filter="fade">
                                      <p:cBhvr>
                                        <p:cTn id="44"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E come </a:t>
            </a:r>
            <a:r>
              <a:rPr lang="it-IT" dirty="0" smtClean="0"/>
              <a:t>trova nella propria interiorità Dio </a:t>
            </a:r>
            <a:r>
              <a:rPr lang="it-IT" dirty="0" smtClean="0"/>
              <a:t>così </a:t>
            </a:r>
            <a:r>
              <a:rPr lang="it-IT" dirty="0" smtClean="0"/>
              <a:t>vi trova anche la </a:t>
            </a:r>
            <a:r>
              <a:rPr lang="it-IT" dirty="0" smtClean="0"/>
              <a:t>libertà nella sua interiorità e tale libertà consiste nel </a:t>
            </a:r>
            <a:r>
              <a:rPr lang="it-IT" i="1" dirty="0" err="1" smtClean="0"/>
              <a:t>suum</a:t>
            </a:r>
            <a:r>
              <a:rPr lang="it-IT" i="1" dirty="0" smtClean="0"/>
              <a:t> fieri</a:t>
            </a:r>
            <a:r>
              <a:rPr lang="it-IT" dirty="0" smtClean="0"/>
              <a:t>.</a:t>
            </a:r>
          </a:p>
          <a:p>
            <a:pPr marL="0" indent="0" algn="just">
              <a:buNone/>
            </a:pPr>
            <a:endParaRPr lang="it-IT" dirty="0" smtClean="0"/>
          </a:p>
          <a:p>
            <a:pPr algn="just"/>
            <a:r>
              <a:rPr lang="it-IT" dirty="0" smtClean="0"/>
              <a:t>Così si chiude il cerchio di questa interiorità, che ha tutta l’apparenza di una monade dove il mondo rischia di ridursi all’io.</a:t>
            </a:r>
          </a:p>
        </p:txBody>
      </p:sp>
      <p:sp>
        <p:nvSpPr>
          <p:cNvPr id="3" name="Titolo 2"/>
          <p:cNvSpPr>
            <a:spLocks noGrp="1"/>
          </p:cNvSpPr>
          <p:nvPr>
            <p:ph type="title"/>
          </p:nvPr>
        </p:nvSpPr>
        <p:spPr/>
        <p:txBody>
          <a:bodyPr>
            <a:normAutofit fontScale="90000"/>
          </a:bodyPr>
          <a:lstStyle/>
          <a:p>
            <a:pPr algn="ctr"/>
            <a:r>
              <a:rPr lang="it-IT" dirty="0"/>
              <a:t>IL LINGUAGGIO 	</a:t>
            </a:r>
            <a:r>
              <a:rPr lang="it-IT" dirty="0" smtClean="0"/>
              <a:t/>
            </a:r>
            <a:br>
              <a:rPr lang="it-IT" dirty="0" smtClean="0"/>
            </a:br>
            <a:r>
              <a:rPr lang="it-IT" dirty="0" smtClean="0"/>
              <a:t>DELL’INTERIORITA</a:t>
            </a:r>
            <a:r>
              <a:rPr lang="it-IT" dirty="0"/>
              <a:t>’</a:t>
            </a:r>
          </a:p>
        </p:txBody>
      </p:sp>
    </p:spTree>
    <p:extLst>
      <p:ext uri="{BB962C8B-B14F-4D97-AF65-F5344CB8AC3E}">
        <p14:creationId xmlns:p14="http://schemas.microsoft.com/office/powerpoint/2010/main" val="37225590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fill="hold"/>
                                        <p:tgtEl>
                                          <p:spTgt spid="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endParaRPr lang="it-IT" dirty="0" smtClean="0"/>
          </a:p>
          <a:p>
            <a:pPr algn="just"/>
            <a:r>
              <a:rPr lang="it-IT" dirty="0" smtClean="0"/>
              <a:t>Eppure Seneca ne evade per la tangente non del divino, ma dell’umano. Se il suo stile rispecchia nel linguaggio dell’interiorità un movimento centripeto, rispecchia un movimento centrifugo nel linguaggio della predicazione: l’insegnamento agli uomini.</a:t>
            </a:r>
          </a:p>
          <a:p>
            <a:pPr algn="just"/>
            <a:endParaRPr lang="it-IT" dirty="0"/>
          </a:p>
        </p:txBody>
      </p:sp>
      <p:sp>
        <p:nvSpPr>
          <p:cNvPr id="3" name="Titolo 2"/>
          <p:cNvSpPr>
            <a:spLocks noGrp="1"/>
          </p:cNvSpPr>
          <p:nvPr>
            <p:ph type="title"/>
          </p:nvPr>
        </p:nvSpPr>
        <p:spPr/>
        <p:txBody>
          <a:bodyPr>
            <a:normAutofit fontScale="90000"/>
          </a:bodyPr>
          <a:lstStyle/>
          <a:p>
            <a:pPr algn="ctr"/>
            <a:r>
              <a:rPr lang="it-IT" dirty="0" smtClean="0"/>
              <a:t>	IL LINGUAGGIO DELLA 	PREDICAZIONE</a:t>
            </a:r>
            <a:endParaRPr lang="it-IT" dirty="0"/>
          </a:p>
        </p:txBody>
      </p:sp>
    </p:spTree>
    <p:extLst>
      <p:ext uri="{BB962C8B-B14F-4D97-AF65-F5344CB8AC3E}">
        <p14:creationId xmlns:p14="http://schemas.microsoft.com/office/powerpoint/2010/main" val="4958249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bg/>
                                          </p:spTgt>
                                        </p:tgtEl>
                                        <p:attrNameLst>
                                          <p:attrName>style.visibility</p:attrName>
                                        </p:attrNameLst>
                                      </p:cBhvr>
                                      <p:to>
                                        <p:strVal val="visible"/>
                                      </p:to>
                                    </p:set>
                                    <p:set>
                                      <p:cBhvr>
                                        <p:cTn id="7" dur="455" fill="hold">
                                          <p:stCondLst>
                                            <p:cond delay="0"/>
                                          </p:stCondLst>
                                        </p:cTn>
                                        <p:tgtEl>
                                          <p:spTgt spid="2">
                                            <p:bg/>
                                          </p:spTgt>
                                        </p:tgtEl>
                                        <p:attrNameLst>
                                          <p:attrName>style.rotation</p:attrName>
                                        </p:attrNameLst>
                                      </p:cBhvr>
                                      <p:to>
                                        <p:strVal val="-45.0"/>
                                      </p:to>
                                    </p:set>
                                    <p:anim calcmode="lin" valueType="num">
                                      <p:cBhvr>
                                        <p:cTn id="8" dur="455" fill="hold">
                                          <p:stCondLst>
                                            <p:cond delay="455"/>
                                          </p:stCondLst>
                                        </p:cTn>
                                        <p:tgtEl>
                                          <p:spTgt spid="2">
                                            <p:bg/>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bg/>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bg/>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bg/>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lt">
                                    <p:tmPct val="50000"/>
                                  </p:iterate>
                                  <p:childTnLst>
                                    <p:set>
                                      <p:cBhvr>
                                        <p:cTn id="15" dur="1" fill="hold">
                                          <p:stCondLst>
                                            <p:cond delay="0"/>
                                          </p:stCondLst>
                                        </p:cTn>
                                        <p:tgtEl>
                                          <p:spTgt spid="2">
                                            <p:txEl>
                                              <p:pRg st="1" end="1"/>
                                            </p:txEl>
                                          </p:spTgt>
                                        </p:tgtEl>
                                        <p:attrNameLst>
                                          <p:attrName>style.visibility</p:attrName>
                                        </p:attrNameLst>
                                      </p:cBhvr>
                                      <p:to>
                                        <p:strVal val="visible"/>
                                      </p:to>
                                    </p:set>
                                    <p:set>
                                      <p:cBhvr>
                                        <p:cTn id="16" dur="455" fill="hold">
                                          <p:stCondLst>
                                            <p:cond delay="0"/>
                                          </p:stCondLst>
                                        </p:cTn>
                                        <p:tgtEl>
                                          <p:spTgt spid="2">
                                            <p:txEl>
                                              <p:pRg st="1" end="1"/>
                                            </p:txEl>
                                          </p:spTgt>
                                        </p:tgtEl>
                                        <p:attrNameLst>
                                          <p:attrName>style.rotation</p:attrName>
                                        </p:attrNameLst>
                                      </p:cBhvr>
                                      <p:to>
                                        <p:strVal val="-45.0"/>
                                      </p:to>
                                    </p:set>
                                    <p:anim calcmode="lin" valueType="num">
                                      <p:cBhvr>
                                        <p:cTn id="17" dur="455" fill="hold">
                                          <p:stCondLst>
                                            <p:cond delay="455"/>
                                          </p:stCondLst>
                                        </p:cTn>
                                        <p:tgtEl>
                                          <p:spTgt spid="2">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mph" presetSubtype="2" fill="hold" nodeType="clickEffect">
                                  <p:stCondLst>
                                    <p:cond delay="0"/>
                                  </p:stCondLst>
                                  <p:childTnLst>
                                    <p:animClr clrSpc="rgb" dir="cw">
                                      <p:cBhvr>
                                        <p:cTn id="24" dur="2000" fill="hold"/>
                                        <p:tgtEl>
                                          <p:spTgt spid="2"/>
                                        </p:tgtEl>
                                        <p:attrNameLst>
                                          <p:attrName>fillcolor</p:attrName>
                                        </p:attrNameLst>
                                      </p:cBhvr>
                                      <p:to>
                                        <a:schemeClr val="accent2"/>
                                      </p:to>
                                    </p:animClr>
                                    <p:set>
                                      <p:cBhvr>
                                        <p:cTn id="25" dur="2000" fill="hold"/>
                                        <p:tgtEl>
                                          <p:spTgt spid="2"/>
                                        </p:tgtEl>
                                        <p:attrNameLst>
                                          <p:attrName>fill.type</p:attrName>
                                        </p:attrNameLst>
                                      </p:cBhvr>
                                      <p:to>
                                        <p:strVal val="solid"/>
                                      </p:to>
                                    </p:set>
                                    <p:set>
                                      <p:cBhvr>
                                        <p:cTn id="26" dur="2000" fill="hold"/>
                                        <p:tgtEl>
                                          <p:spTgt spid="2"/>
                                        </p:tgtEl>
                                        <p:attrNameLst>
                                          <p:attrName>fill.on</p:attrName>
                                        </p:attrNameLst>
                                      </p:cBhvr>
                                      <p:to>
                                        <p:strVal val="true"/>
                                      </p:to>
                                    </p:set>
                                  </p:childTnLst>
                                </p:cTn>
                              </p:par>
                            </p:childTnLst>
                          </p:cTn>
                        </p:par>
                      </p:childTnLst>
                    </p:cTn>
                  </p:par>
                  <p:par>
                    <p:cTn id="27" fill="hold">
                      <p:stCondLst>
                        <p:cond delay="indefinite"/>
                      </p:stCondLst>
                      <p:childTnLst>
                        <p:par>
                          <p:cTn id="28" fill="hold">
                            <p:stCondLst>
                              <p:cond delay="0"/>
                            </p:stCondLst>
                            <p:childTnLst>
                              <p:par>
                                <p:cTn id="29" presetID="41" presetClass="entr" presetSubtype="0" fill="hold" grpId="1" nodeType="clickEffect">
                                  <p:stCondLst>
                                    <p:cond delay="0"/>
                                  </p:stCondLst>
                                  <p:iterate type="lt">
                                    <p:tmPct val="10000"/>
                                  </p:iterate>
                                  <p:childTnLst>
                                    <p:set>
                                      <p:cBhvr>
                                        <p:cTn id="30" dur="1" fill="hold">
                                          <p:stCondLst>
                                            <p:cond delay="0"/>
                                          </p:stCondLst>
                                        </p:cTn>
                                        <p:tgtEl>
                                          <p:spTgt spid="2">
                                            <p:bg/>
                                          </p:spTgt>
                                        </p:tgtEl>
                                        <p:attrNameLst>
                                          <p:attrName>style.visibility</p:attrName>
                                        </p:attrNameLst>
                                      </p:cBhvr>
                                      <p:to>
                                        <p:strVal val="visible"/>
                                      </p:to>
                                    </p:set>
                                    <p:anim calcmode="lin" valueType="num">
                                      <p:cBhvr>
                                        <p:cTn id="31" dur="500" fill="hold"/>
                                        <p:tgtEl>
                                          <p:spTgt spid="2">
                                            <p:bg/>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2">
                                            <p:bg/>
                                          </p:spTgt>
                                        </p:tgtEl>
                                        <p:attrNameLst>
                                          <p:attrName>ppt_y</p:attrName>
                                        </p:attrNameLst>
                                      </p:cBhvr>
                                      <p:tavLst>
                                        <p:tav tm="0">
                                          <p:val>
                                            <p:strVal val="#ppt_y"/>
                                          </p:val>
                                        </p:tav>
                                        <p:tav tm="100000">
                                          <p:val>
                                            <p:strVal val="#ppt_y"/>
                                          </p:val>
                                        </p:tav>
                                      </p:tavLst>
                                    </p:anim>
                                    <p:anim calcmode="lin" valueType="num">
                                      <p:cBhvr>
                                        <p:cTn id="33" dur="500" fill="hold"/>
                                        <p:tgtEl>
                                          <p:spTgt spid="2">
                                            <p:bg/>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2">
                                            <p:bg/>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2">
                                            <p:bg/>
                                          </p:spTgt>
                                        </p:tgtEl>
                                      </p:cBhvr>
                                    </p:animEffect>
                                  </p:childTnLst>
                                </p:cTn>
                              </p:par>
                            </p:childTnLst>
                          </p:cTn>
                        </p:par>
                      </p:childTnLst>
                    </p:cTn>
                  </p:par>
                  <p:par>
                    <p:cTn id="36" fill="hold">
                      <p:stCondLst>
                        <p:cond delay="indefinite"/>
                      </p:stCondLst>
                      <p:childTnLst>
                        <p:par>
                          <p:cTn id="37" fill="hold">
                            <p:stCondLst>
                              <p:cond delay="0"/>
                            </p:stCondLst>
                            <p:childTnLst>
                              <p:par>
                                <p:cTn id="38" presetID="41" presetClass="entr" presetSubtype="0" fill="hold" grpId="1" nodeType="clickEffect">
                                  <p:stCondLst>
                                    <p:cond delay="0"/>
                                  </p:stCondLst>
                                  <p:iterate type="lt">
                                    <p:tmPct val="10000"/>
                                  </p:iterate>
                                  <p:childTnLst>
                                    <p:set>
                                      <p:cBhvr>
                                        <p:cTn id="39" dur="1" fill="hold">
                                          <p:stCondLst>
                                            <p:cond delay="0"/>
                                          </p:stCondLst>
                                        </p:cTn>
                                        <p:tgtEl>
                                          <p:spTgt spid="2">
                                            <p:txEl>
                                              <p:pRg st="1" end="1"/>
                                            </p:txEl>
                                          </p:spTgt>
                                        </p:tgtEl>
                                        <p:attrNameLst>
                                          <p:attrName>style.visibility</p:attrName>
                                        </p:attrNameLst>
                                      </p:cBhvr>
                                      <p:to>
                                        <p:strVal val="visible"/>
                                      </p:to>
                                    </p:set>
                                    <p:anim calcmode="lin" valueType="num">
                                      <p:cBhvr>
                                        <p:cTn id="40" dur="500" fill="hold"/>
                                        <p:tgtEl>
                                          <p:spTgt spid="2">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2">
                                            <p:txEl>
                                              <p:pRg st="1" end="1"/>
                                            </p:txEl>
                                          </p:spTgt>
                                        </p:tgtEl>
                                        <p:attrNameLst>
                                          <p:attrName>ppt_y</p:attrName>
                                        </p:attrNameLst>
                                      </p:cBhvr>
                                      <p:tavLst>
                                        <p:tav tm="0">
                                          <p:val>
                                            <p:strVal val="#ppt_y"/>
                                          </p:val>
                                        </p:tav>
                                        <p:tav tm="100000">
                                          <p:val>
                                            <p:strVal val="#ppt_y"/>
                                          </p:val>
                                        </p:tav>
                                      </p:tavLst>
                                    </p:anim>
                                    <p:anim calcmode="lin" valueType="num">
                                      <p:cBhvr>
                                        <p:cTn id="42" dur="500" fill="hold"/>
                                        <p:tgtEl>
                                          <p:spTgt spid="2">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2">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2" grpId="1"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endParaRPr lang="it-IT" dirty="0" smtClean="0"/>
          </a:p>
          <a:p>
            <a:pPr algn="just"/>
            <a:r>
              <a:rPr lang="it-IT" dirty="0" smtClean="0"/>
              <a:t>Lo stile di Seneca riflette un doppio e opposto movimento: dall’esterno all’interno, verso la solitaria libertà dell’io, il </a:t>
            </a:r>
            <a:r>
              <a:rPr lang="it-IT" b="1" i="1" dirty="0" smtClean="0"/>
              <a:t>linguaggio dell’interiorità</a:t>
            </a:r>
            <a:r>
              <a:rPr lang="it-IT" dirty="0" smtClean="0"/>
              <a:t>, e dall’interno verso l’esterno, verso la liberazione dell’umanità, il </a:t>
            </a:r>
            <a:r>
              <a:rPr lang="it-IT" b="1" i="1" dirty="0" smtClean="0"/>
              <a:t>linguaggio della predicazione</a:t>
            </a:r>
            <a:r>
              <a:rPr lang="it-IT" dirty="0" smtClean="0"/>
              <a:t>.</a:t>
            </a:r>
          </a:p>
          <a:p>
            <a:pPr algn="just"/>
            <a:r>
              <a:rPr lang="it-IT" dirty="0" smtClean="0"/>
              <a:t>E’ per l’incisività di tale predicazione che Seneca studia il proprio stile</a:t>
            </a:r>
          </a:p>
          <a:p>
            <a:pPr algn="just"/>
            <a:endParaRPr lang="it-IT" dirty="0"/>
          </a:p>
          <a:p>
            <a:pPr marL="0" indent="0" algn="just">
              <a:buNone/>
            </a:pPr>
            <a:r>
              <a:rPr lang="it-IT" i="1" dirty="0" smtClean="0"/>
              <a:t>		</a:t>
            </a:r>
            <a:r>
              <a:rPr lang="it-IT" i="1" dirty="0" err="1" smtClean="0"/>
              <a:t>Malitia</a:t>
            </a:r>
            <a:r>
              <a:rPr lang="it-IT" i="1" dirty="0" smtClean="0"/>
              <a:t> </a:t>
            </a:r>
            <a:r>
              <a:rPr lang="it-IT" i="1" dirty="0" err="1" smtClean="0"/>
              <a:t>liberatus</a:t>
            </a:r>
            <a:r>
              <a:rPr lang="it-IT" i="1" dirty="0" smtClean="0"/>
              <a:t> et </a:t>
            </a:r>
            <a:r>
              <a:rPr lang="it-IT" i="1" dirty="0" err="1" smtClean="0"/>
              <a:t>liberat</a:t>
            </a:r>
            <a:r>
              <a:rPr lang="it-IT" i="1" dirty="0" smtClean="0"/>
              <a:t>. </a:t>
            </a:r>
            <a:endParaRPr lang="it-IT" i="1" dirty="0"/>
          </a:p>
        </p:txBody>
      </p:sp>
      <p:sp>
        <p:nvSpPr>
          <p:cNvPr id="3" name="Titolo 2"/>
          <p:cNvSpPr>
            <a:spLocks noGrp="1"/>
          </p:cNvSpPr>
          <p:nvPr>
            <p:ph type="title"/>
          </p:nvPr>
        </p:nvSpPr>
        <p:spPr/>
        <p:txBody>
          <a:bodyPr>
            <a:normAutofit fontScale="90000"/>
          </a:bodyPr>
          <a:lstStyle/>
          <a:p>
            <a:pPr algn="ctr"/>
            <a:r>
              <a:rPr lang="it-IT" dirty="0" smtClean="0"/>
              <a:t>	IL </a:t>
            </a:r>
            <a:r>
              <a:rPr lang="it-IT" dirty="0"/>
              <a:t>LINGUAGGIO DELLA 	</a:t>
            </a:r>
            <a:r>
              <a:rPr lang="it-IT" dirty="0" smtClean="0"/>
              <a:t>PREDICAZIONE</a:t>
            </a:r>
            <a:endParaRPr lang="it-IT" dirty="0"/>
          </a:p>
        </p:txBody>
      </p:sp>
    </p:spTree>
    <p:extLst>
      <p:ext uri="{BB962C8B-B14F-4D97-AF65-F5344CB8AC3E}">
        <p14:creationId xmlns:p14="http://schemas.microsoft.com/office/powerpoint/2010/main" val="41809286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bg/>
                                          </p:spTgt>
                                        </p:tgtEl>
                                        <p:attrNameLst>
                                          <p:attrName>style.visibility</p:attrName>
                                        </p:attrNameLst>
                                      </p:cBhvr>
                                      <p:to>
                                        <p:strVal val="visible"/>
                                      </p:to>
                                    </p:set>
                                    <p:anim by="(-#ppt_w*2)" calcmode="lin" valueType="num">
                                      <p:cBhvr rctx="PPT">
                                        <p:cTn id="7" dur="500" autoRev="1" fill="hold">
                                          <p:stCondLst>
                                            <p:cond delay="0"/>
                                          </p:stCondLst>
                                        </p:cTn>
                                        <p:tgtEl>
                                          <p:spTgt spid="2">
                                            <p:bg/>
                                          </p:spTgt>
                                        </p:tgtEl>
                                        <p:attrNameLst>
                                          <p:attrName>ppt_w</p:attrName>
                                        </p:attrNameLst>
                                      </p:cBhvr>
                                    </p:anim>
                                    <p:anim by="(#ppt_w*0.50)" calcmode="lin" valueType="num">
                                      <p:cBhvr>
                                        <p:cTn id="8" dur="500" decel="50000" autoRev="1" fill="hold">
                                          <p:stCondLst>
                                            <p:cond delay="0"/>
                                          </p:stCondLst>
                                        </p:cTn>
                                        <p:tgtEl>
                                          <p:spTgt spid="2">
                                            <p:bg/>
                                          </p:spTgt>
                                        </p:tgtEl>
                                        <p:attrNameLst>
                                          <p:attrName>ppt_x</p:attrName>
                                        </p:attrNameLst>
                                      </p:cBhvr>
                                    </p:anim>
                                    <p:anim from="(-#ppt_h/2)" to="(#ppt_y)" calcmode="lin" valueType="num">
                                      <p:cBhvr>
                                        <p:cTn id="9" dur="1000" fill="hold">
                                          <p:stCondLst>
                                            <p:cond delay="0"/>
                                          </p:stCondLst>
                                        </p:cTn>
                                        <p:tgtEl>
                                          <p:spTgt spid="2">
                                            <p:bg/>
                                          </p:spTgt>
                                        </p:tgtEl>
                                        <p:attrNameLst>
                                          <p:attrName>ppt_y</p:attrName>
                                        </p:attrNameLst>
                                      </p:cBhvr>
                                    </p:anim>
                                    <p:animRot by="21600000">
                                      <p:cBhvr>
                                        <p:cTn id="10" dur="1000" fill="hold">
                                          <p:stCondLst>
                                            <p:cond delay="0"/>
                                          </p:stCondLst>
                                        </p:cTn>
                                        <p:tgtEl>
                                          <p:spTgt spid="2">
                                            <p:bg/>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2">
                                            <p:txEl>
                                              <p:pRg st="1" end="1"/>
                                            </p:txEl>
                                          </p:spTgt>
                                        </p:tgtEl>
                                        <p:attrNameLst>
                                          <p:attrName>style.visibility</p:attrName>
                                        </p:attrNameLst>
                                      </p:cBhvr>
                                      <p:to>
                                        <p:strVal val="visible"/>
                                      </p:to>
                                    </p:set>
                                    <p:anim by="(-#ppt_w*2)" calcmode="lin" valueType="num">
                                      <p:cBhvr rctx="PPT">
                                        <p:cTn id="15" dur="500" autoRev="1" fill="hold">
                                          <p:stCondLst>
                                            <p:cond delay="0"/>
                                          </p:stCondLst>
                                        </p:cTn>
                                        <p:tgtEl>
                                          <p:spTgt spid="2">
                                            <p:txEl>
                                              <p:pRg st="1" end="1"/>
                                            </p:txEl>
                                          </p:spTgt>
                                        </p:tgtEl>
                                        <p:attrNameLst>
                                          <p:attrName>ppt_w</p:attrName>
                                        </p:attrNameLst>
                                      </p:cBhvr>
                                    </p:anim>
                                    <p:anim by="(#ppt_w*0.50)" calcmode="lin" valueType="num">
                                      <p:cBhvr>
                                        <p:cTn id="16" dur="500" decel="50000" autoRev="1" fill="hold">
                                          <p:stCondLst>
                                            <p:cond delay="0"/>
                                          </p:stCondLst>
                                        </p:cTn>
                                        <p:tgtEl>
                                          <p:spTgt spid="2">
                                            <p:txEl>
                                              <p:pRg st="1" end="1"/>
                                            </p:txEl>
                                          </p:spTgt>
                                        </p:tgtEl>
                                        <p:attrNameLst>
                                          <p:attrName>ppt_x</p:attrName>
                                        </p:attrNameLst>
                                      </p:cBhvr>
                                    </p:anim>
                                    <p:anim from="(-#ppt_h/2)" to="(#ppt_y)" calcmode="lin" valueType="num">
                                      <p:cBhvr>
                                        <p:cTn id="17" dur="1000" fill="hold">
                                          <p:stCondLst>
                                            <p:cond delay="0"/>
                                          </p:stCondLst>
                                        </p:cTn>
                                        <p:tgtEl>
                                          <p:spTgt spid="2">
                                            <p:txEl>
                                              <p:pRg st="1" end="1"/>
                                            </p:txEl>
                                          </p:spTgt>
                                        </p:tgtEl>
                                        <p:attrNameLst>
                                          <p:attrName>ppt_y</p:attrName>
                                        </p:attrNameLst>
                                      </p:cBhvr>
                                    </p:anim>
                                    <p:animRot by="21600000">
                                      <p:cBhvr>
                                        <p:cTn id="18" dur="1000" fill="hold">
                                          <p:stCondLst>
                                            <p:cond delay="0"/>
                                          </p:stCondLst>
                                        </p:cTn>
                                        <p:tgtEl>
                                          <p:spTgt spid="2">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2">
                                            <p:txEl>
                                              <p:pRg st="2" end="2"/>
                                            </p:txEl>
                                          </p:spTgt>
                                        </p:tgtEl>
                                        <p:attrNameLst>
                                          <p:attrName>style.visibility</p:attrName>
                                        </p:attrNameLst>
                                      </p:cBhvr>
                                      <p:to>
                                        <p:strVal val="visible"/>
                                      </p:to>
                                    </p:set>
                                    <p:anim by="(-#ppt_w*2)" calcmode="lin" valueType="num">
                                      <p:cBhvr rctx="PPT">
                                        <p:cTn id="23" dur="500" autoRev="1" fill="hold">
                                          <p:stCondLst>
                                            <p:cond delay="0"/>
                                          </p:stCondLst>
                                        </p:cTn>
                                        <p:tgtEl>
                                          <p:spTgt spid="2">
                                            <p:txEl>
                                              <p:pRg st="2" end="2"/>
                                            </p:txEl>
                                          </p:spTgt>
                                        </p:tgtEl>
                                        <p:attrNameLst>
                                          <p:attrName>ppt_w</p:attrName>
                                        </p:attrNameLst>
                                      </p:cBhvr>
                                    </p:anim>
                                    <p:anim by="(#ppt_w*0.50)" calcmode="lin" valueType="num">
                                      <p:cBhvr>
                                        <p:cTn id="24" dur="500" decel="50000" autoRev="1" fill="hold">
                                          <p:stCondLst>
                                            <p:cond delay="0"/>
                                          </p:stCondLst>
                                        </p:cTn>
                                        <p:tgtEl>
                                          <p:spTgt spid="2">
                                            <p:txEl>
                                              <p:pRg st="2" end="2"/>
                                            </p:txEl>
                                          </p:spTgt>
                                        </p:tgtEl>
                                        <p:attrNameLst>
                                          <p:attrName>ppt_x</p:attrName>
                                        </p:attrNameLst>
                                      </p:cBhvr>
                                    </p:anim>
                                    <p:anim from="(-#ppt_h/2)" to="(#ppt_y)" calcmode="lin" valueType="num">
                                      <p:cBhvr>
                                        <p:cTn id="25" dur="1000" fill="hold">
                                          <p:stCondLst>
                                            <p:cond delay="0"/>
                                          </p:stCondLst>
                                        </p:cTn>
                                        <p:tgtEl>
                                          <p:spTgt spid="2">
                                            <p:txEl>
                                              <p:pRg st="2" end="2"/>
                                            </p:txEl>
                                          </p:spTgt>
                                        </p:tgtEl>
                                        <p:attrNameLst>
                                          <p:attrName>ppt_y</p:attrName>
                                        </p:attrNameLst>
                                      </p:cBhvr>
                                    </p:anim>
                                    <p:animRot by="21600000">
                                      <p:cBhvr>
                                        <p:cTn id="26" dur="1000" fill="hold">
                                          <p:stCondLst>
                                            <p:cond delay="0"/>
                                          </p:stCondLst>
                                        </p:cTn>
                                        <p:tgtEl>
                                          <p:spTgt spid="2">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2">
                                            <p:txEl>
                                              <p:pRg st="4" end="4"/>
                                            </p:txEl>
                                          </p:spTgt>
                                        </p:tgtEl>
                                        <p:attrNameLst>
                                          <p:attrName>style.visibility</p:attrName>
                                        </p:attrNameLst>
                                      </p:cBhvr>
                                      <p:to>
                                        <p:strVal val="visible"/>
                                      </p:to>
                                    </p:set>
                                    <p:anim by="(-#ppt_w*2)" calcmode="lin" valueType="num">
                                      <p:cBhvr rctx="PPT">
                                        <p:cTn id="31" dur="500" autoRev="1" fill="hold">
                                          <p:stCondLst>
                                            <p:cond delay="0"/>
                                          </p:stCondLst>
                                        </p:cTn>
                                        <p:tgtEl>
                                          <p:spTgt spid="2">
                                            <p:txEl>
                                              <p:pRg st="4" end="4"/>
                                            </p:txEl>
                                          </p:spTgt>
                                        </p:tgtEl>
                                        <p:attrNameLst>
                                          <p:attrName>ppt_w</p:attrName>
                                        </p:attrNameLst>
                                      </p:cBhvr>
                                    </p:anim>
                                    <p:anim by="(#ppt_w*0.50)" calcmode="lin" valueType="num">
                                      <p:cBhvr>
                                        <p:cTn id="32" dur="500" decel="50000" autoRev="1" fill="hold">
                                          <p:stCondLst>
                                            <p:cond delay="0"/>
                                          </p:stCondLst>
                                        </p:cTn>
                                        <p:tgtEl>
                                          <p:spTgt spid="2">
                                            <p:txEl>
                                              <p:pRg st="4" end="4"/>
                                            </p:txEl>
                                          </p:spTgt>
                                        </p:tgtEl>
                                        <p:attrNameLst>
                                          <p:attrName>ppt_x</p:attrName>
                                        </p:attrNameLst>
                                      </p:cBhvr>
                                    </p:anim>
                                    <p:anim from="(-#ppt_h/2)" to="(#ppt_y)" calcmode="lin" valueType="num">
                                      <p:cBhvr>
                                        <p:cTn id="33" dur="1000" fill="hold">
                                          <p:stCondLst>
                                            <p:cond delay="0"/>
                                          </p:stCondLst>
                                        </p:cTn>
                                        <p:tgtEl>
                                          <p:spTgt spid="2">
                                            <p:txEl>
                                              <p:pRg st="4" end="4"/>
                                            </p:txEl>
                                          </p:spTgt>
                                        </p:tgtEl>
                                        <p:attrNameLst>
                                          <p:attrName>ppt_y</p:attrName>
                                        </p:attrNameLst>
                                      </p:cBhvr>
                                    </p:anim>
                                    <p:animRot by="21600000">
                                      <p:cBhvr>
                                        <p:cTn id="34" dur="1000" fill="hold">
                                          <p:stCondLst>
                                            <p:cond delay="0"/>
                                          </p:stCondLst>
                                        </p:cTn>
                                        <p:tgtEl>
                                          <p:spTgt spid="2">
                                            <p:txEl>
                                              <p:pRg st="4" end="4"/>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0" presetClass="entr" presetSubtype="0" fill="hold" grpId="1" nodeType="clickEffect">
                                  <p:stCondLst>
                                    <p:cond delay="0"/>
                                  </p:stCondLst>
                                  <p:iterate type="lt">
                                    <p:tmPct val="0"/>
                                  </p:iterate>
                                  <p:childTnLst>
                                    <p:set>
                                      <p:cBhvr>
                                        <p:cTn id="38" dur="1" fill="hold">
                                          <p:stCondLst>
                                            <p:cond delay="0"/>
                                          </p:stCondLst>
                                        </p:cTn>
                                        <p:tgtEl>
                                          <p:spTgt spid="2">
                                            <p:bg/>
                                          </p:spTgt>
                                        </p:tgtEl>
                                        <p:attrNameLst>
                                          <p:attrName>style.visibility</p:attrName>
                                        </p:attrNameLst>
                                      </p:cBhvr>
                                      <p:to>
                                        <p:strVal val="visible"/>
                                      </p:to>
                                    </p:set>
                                    <p:animEffect transition="in" filter="fade">
                                      <p:cBhvr>
                                        <p:cTn id="39" dur="800" decel="100000"/>
                                        <p:tgtEl>
                                          <p:spTgt spid="2">
                                            <p:bg/>
                                          </p:spTgt>
                                        </p:tgtEl>
                                      </p:cBhvr>
                                    </p:animEffect>
                                    <p:anim calcmode="lin" valueType="num">
                                      <p:cBhvr>
                                        <p:cTn id="40" dur="800" decel="100000" fill="hold"/>
                                        <p:tgtEl>
                                          <p:spTgt spid="2">
                                            <p:bg/>
                                          </p:spTgt>
                                        </p:tgtEl>
                                        <p:attrNameLst>
                                          <p:attrName>style.rotation</p:attrName>
                                        </p:attrNameLst>
                                      </p:cBhvr>
                                      <p:tavLst>
                                        <p:tav tm="0">
                                          <p:val>
                                            <p:fltVal val="-90"/>
                                          </p:val>
                                        </p:tav>
                                        <p:tav tm="100000">
                                          <p:val>
                                            <p:fltVal val="0"/>
                                          </p:val>
                                        </p:tav>
                                      </p:tavLst>
                                    </p:anim>
                                    <p:anim calcmode="lin" valueType="num">
                                      <p:cBhvr>
                                        <p:cTn id="41" dur="800" decel="100000" fill="hold"/>
                                        <p:tgtEl>
                                          <p:spTgt spid="2">
                                            <p:bg/>
                                          </p:spTgt>
                                        </p:tgtEl>
                                        <p:attrNameLst>
                                          <p:attrName>ppt_x</p:attrName>
                                        </p:attrNameLst>
                                      </p:cBhvr>
                                      <p:tavLst>
                                        <p:tav tm="0">
                                          <p:val>
                                            <p:strVal val="#ppt_x+0.4"/>
                                          </p:val>
                                        </p:tav>
                                        <p:tav tm="100000">
                                          <p:val>
                                            <p:strVal val="#ppt_x-0.05"/>
                                          </p:val>
                                        </p:tav>
                                      </p:tavLst>
                                    </p:anim>
                                    <p:anim calcmode="lin" valueType="num">
                                      <p:cBhvr>
                                        <p:cTn id="42" dur="800" decel="100000" fill="hold"/>
                                        <p:tgtEl>
                                          <p:spTgt spid="2">
                                            <p:bg/>
                                          </p:spTgt>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2">
                                            <p:bg/>
                                          </p:spTgt>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2">
                                            <p:bg/>
                                          </p:spTgt>
                                        </p:tgtEl>
                                        <p:attrNameLst>
                                          <p:attrName>ppt_y</p:attrName>
                                        </p:attrNameLst>
                                      </p:cBhvr>
                                      <p:tavLst>
                                        <p:tav tm="0">
                                          <p:val>
                                            <p:strVal val="#ppt_y+0.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0" presetClass="entr" presetSubtype="0" fill="hold" grpId="1" nodeType="clickEffect">
                                  <p:stCondLst>
                                    <p:cond delay="0"/>
                                  </p:stCondLst>
                                  <p:iterate type="lt">
                                    <p:tmPct val="0"/>
                                  </p:iterate>
                                  <p:childTnLst>
                                    <p:set>
                                      <p:cBhvr>
                                        <p:cTn id="48" dur="1" fill="hold">
                                          <p:stCondLst>
                                            <p:cond delay="0"/>
                                          </p:stCondLst>
                                        </p:cTn>
                                        <p:tgtEl>
                                          <p:spTgt spid="2">
                                            <p:txEl>
                                              <p:pRg st="1" end="1"/>
                                            </p:txEl>
                                          </p:spTgt>
                                        </p:tgtEl>
                                        <p:attrNameLst>
                                          <p:attrName>style.visibility</p:attrName>
                                        </p:attrNameLst>
                                      </p:cBhvr>
                                      <p:to>
                                        <p:strVal val="visible"/>
                                      </p:to>
                                    </p:set>
                                    <p:animEffect transition="in" filter="fade">
                                      <p:cBhvr>
                                        <p:cTn id="49" dur="800" decel="100000"/>
                                        <p:tgtEl>
                                          <p:spTgt spid="2">
                                            <p:txEl>
                                              <p:pRg st="1" end="1"/>
                                            </p:txEl>
                                          </p:spTgt>
                                        </p:tgtEl>
                                      </p:cBhvr>
                                    </p:animEffect>
                                    <p:anim calcmode="lin" valueType="num">
                                      <p:cBhvr>
                                        <p:cTn id="50" dur="800" decel="100000" fill="hold"/>
                                        <p:tgtEl>
                                          <p:spTgt spid="2">
                                            <p:txEl>
                                              <p:pRg st="1" end="1"/>
                                            </p:txEl>
                                          </p:spTgt>
                                        </p:tgtEl>
                                        <p:attrNameLst>
                                          <p:attrName>style.rotation</p:attrName>
                                        </p:attrNameLst>
                                      </p:cBhvr>
                                      <p:tavLst>
                                        <p:tav tm="0">
                                          <p:val>
                                            <p:fltVal val="-90"/>
                                          </p:val>
                                        </p:tav>
                                        <p:tav tm="100000">
                                          <p:val>
                                            <p:fltVal val="0"/>
                                          </p:val>
                                        </p:tav>
                                      </p:tavLst>
                                    </p:anim>
                                    <p:anim calcmode="lin" valueType="num">
                                      <p:cBhvr>
                                        <p:cTn id="51" dur="800" decel="100000" fill="hold"/>
                                        <p:tgtEl>
                                          <p:spTgt spid="2">
                                            <p:txEl>
                                              <p:pRg st="1" end="1"/>
                                            </p:txEl>
                                          </p:spTgt>
                                        </p:tgtEl>
                                        <p:attrNameLst>
                                          <p:attrName>ppt_x</p:attrName>
                                        </p:attrNameLst>
                                      </p:cBhvr>
                                      <p:tavLst>
                                        <p:tav tm="0">
                                          <p:val>
                                            <p:strVal val="#ppt_x+0.4"/>
                                          </p:val>
                                        </p:tav>
                                        <p:tav tm="100000">
                                          <p:val>
                                            <p:strVal val="#ppt_x-0.05"/>
                                          </p:val>
                                        </p:tav>
                                      </p:tavLst>
                                    </p:anim>
                                    <p:anim calcmode="lin" valueType="num">
                                      <p:cBhvr>
                                        <p:cTn id="52" dur="800" decel="100000" fill="hold"/>
                                        <p:tgtEl>
                                          <p:spTgt spid="2">
                                            <p:txEl>
                                              <p:pRg st="1" end="1"/>
                                            </p:txEl>
                                          </p:spTgt>
                                        </p:tgtEl>
                                        <p:attrNameLst>
                                          <p:attrName>ppt_y</p:attrName>
                                        </p:attrNameLst>
                                      </p:cBhvr>
                                      <p:tavLst>
                                        <p:tav tm="0">
                                          <p:val>
                                            <p:strVal val="#ppt_y-0.4"/>
                                          </p:val>
                                        </p:tav>
                                        <p:tav tm="100000">
                                          <p:val>
                                            <p:strVal val="#ppt_y+0.1"/>
                                          </p:val>
                                        </p:tav>
                                      </p:tavLst>
                                    </p:anim>
                                    <p:anim calcmode="lin" valueType="num">
                                      <p:cBhvr>
                                        <p:cTn id="53" dur="200" accel="100000" fill="hold">
                                          <p:stCondLst>
                                            <p:cond delay="800"/>
                                          </p:stCondLst>
                                        </p:cTn>
                                        <p:tgtEl>
                                          <p:spTgt spid="2">
                                            <p:txEl>
                                              <p:pRg st="1" end="1"/>
                                            </p:txEl>
                                          </p:spTgt>
                                        </p:tgtEl>
                                        <p:attrNameLst>
                                          <p:attrName>ppt_x</p:attrName>
                                        </p:attrNameLst>
                                      </p:cBhvr>
                                      <p:tavLst>
                                        <p:tav tm="0">
                                          <p:val>
                                            <p:strVal val="#ppt_x-0.05"/>
                                          </p:val>
                                        </p:tav>
                                        <p:tav tm="100000">
                                          <p:val>
                                            <p:strVal val="#ppt_x"/>
                                          </p:val>
                                        </p:tav>
                                      </p:tavLst>
                                    </p:anim>
                                    <p:anim calcmode="lin" valueType="num">
                                      <p:cBhvr>
                                        <p:cTn id="54" dur="200" accel="100000" fill="hold">
                                          <p:stCondLst>
                                            <p:cond delay="800"/>
                                          </p:stCondLst>
                                        </p:cTn>
                                        <p:tgtEl>
                                          <p:spTgt spid="2">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30" presetClass="entr" presetSubtype="0" fill="hold" grpId="1" nodeType="clickEffect">
                                  <p:stCondLst>
                                    <p:cond delay="0"/>
                                  </p:stCondLst>
                                  <p:iterate type="lt">
                                    <p:tmPct val="0"/>
                                  </p:iterate>
                                  <p:childTnLst>
                                    <p:set>
                                      <p:cBhvr>
                                        <p:cTn id="58" dur="1" fill="hold">
                                          <p:stCondLst>
                                            <p:cond delay="0"/>
                                          </p:stCondLst>
                                        </p:cTn>
                                        <p:tgtEl>
                                          <p:spTgt spid="2">
                                            <p:txEl>
                                              <p:pRg st="2" end="2"/>
                                            </p:txEl>
                                          </p:spTgt>
                                        </p:tgtEl>
                                        <p:attrNameLst>
                                          <p:attrName>style.visibility</p:attrName>
                                        </p:attrNameLst>
                                      </p:cBhvr>
                                      <p:to>
                                        <p:strVal val="visible"/>
                                      </p:to>
                                    </p:set>
                                    <p:animEffect transition="in" filter="fade">
                                      <p:cBhvr>
                                        <p:cTn id="59" dur="800" decel="100000"/>
                                        <p:tgtEl>
                                          <p:spTgt spid="2">
                                            <p:txEl>
                                              <p:pRg st="2" end="2"/>
                                            </p:txEl>
                                          </p:spTgt>
                                        </p:tgtEl>
                                      </p:cBhvr>
                                    </p:animEffect>
                                    <p:anim calcmode="lin" valueType="num">
                                      <p:cBhvr>
                                        <p:cTn id="60" dur="800" decel="100000" fill="hold"/>
                                        <p:tgtEl>
                                          <p:spTgt spid="2">
                                            <p:txEl>
                                              <p:pRg st="2" end="2"/>
                                            </p:txEl>
                                          </p:spTgt>
                                        </p:tgtEl>
                                        <p:attrNameLst>
                                          <p:attrName>style.rotation</p:attrName>
                                        </p:attrNameLst>
                                      </p:cBhvr>
                                      <p:tavLst>
                                        <p:tav tm="0">
                                          <p:val>
                                            <p:fltVal val="-90"/>
                                          </p:val>
                                        </p:tav>
                                        <p:tav tm="100000">
                                          <p:val>
                                            <p:fltVal val="0"/>
                                          </p:val>
                                        </p:tav>
                                      </p:tavLst>
                                    </p:anim>
                                    <p:anim calcmode="lin" valueType="num">
                                      <p:cBhvr>
                                        <p:cTn id="61" dur="800" decel="100000" fill="hold"/>
                                        <p:tgtEl>
                                          <p:spTgt spid="2">
                                            <p:txEl>
                                              <p:pRg st="2" end="2"/>
                                            </p:txEl>
                                          </p:spTgt>
                                        </p:tgtEl>
                                        <p:attrNameLst>
                                          <p:attrName>ppt_x</p:attrName>
                                        </p:attrNameLst>
                                      </p:cBhvr>
                                      <p:tavLst>
                                        <p:tav tm="0">
                                          <p:val>
                                            <p:strVal val="#ppt_x+0.4"/>
                                          </p:val>
                                        </p:tav>
                                        <p:tav tm="100000">
                                          <p:val>
                                            <p:strVal val="#ppt_x-0.05"/>
                                          </p:val>
                                        </p:tav>
                                      </p:tavLst>
                                    </p:anim>
                                    <p:anim calcmode="lin" valueType="num">
                                      <p:cBhvr>
                                        <p:cTn id="62" dur="800" decel="100000" fill="hold"/>
                                        <p:tgtEl>
                                          <p:spTgt spid="2">
                                            <p:txEl>
                                              <p:pRg st="2" end="2"/>
                                            </p:txEl>
                                          </p:spTgt>
                                        </p:tgtEl>
                                        <p:attrNameLst>
                                          <p:attrName>ppt_y</p:attrName>
                                        </p:attrNameLst>
                                      </p:cBhvr>
                                      <p:tavLst>
                                        <p:tav tm="0">
                                          <p:val>
                                            <p:strVal val="#ppt_y-0.4"/>
                                          </p:val>
                                        </p:tav>
                                        <p:tav tm="100000">
                                          <p:val>
                                            <p:strVal val="#ppt_y+0.1"/>
                                          </p:val>
                                        </p:tav>
                                      </p:tavLst>
                                    </p:anim>
                                    <p:anim calcmode="lin" valueType="num">
                                      <p:cBhvr>
                                        <p:cTn id="63" dur="200" accel="100000" fill="hold">
                                          <p:stCondLst>
                                            <p:cond delay="800"/>
                                          </p:stCondLst>
                                        </p:cTn>
                                        <p:tgtEl>
                                          <p:spTgt spid="2">
                                            <p:txEl>
                                              <p:pRg st="2" end="2"/>
                                            </p:txEl>
                                          </p:spTgt>
                                        </p:tgtEl>
                                        <p:attrNameLst>
                                          <p:attrName>ppt_x</p:attrName>
                                        </p:attrNameLst>
                                      </p:cBhvr>
                                      <p:tavLst>
                                        <p:tav tm="0">
                                          <p:val>
                                            <p:strVal val="#ppt_x-0.05"/>
                                          </p:val>
                                        </p:tav>
                                        <p:tav tm="100000">
                                          <p:val>
                                            <p:strVal val="#ppt_x"/>
                                          </p:val>
                                        </p:tav>
                                      </p:tavLst>
                                    </p:anim>
                                    <p:anim calcmode="lin" valueType="num">
                                      <p:cBhvr>
                                        <p:cTn id="64" dur="200" accel="100000" fill="hold">
                                          <p:stCondLst>
                                            <p:cond delay="800"/>
                                          </p:stCondLst>
                                        </p:cTn>
                                        <p:tgtEl>
                                          <p:spTgt spid="2">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30" presetClass="entr" presetSubtype="0" fill="hold" grpId="1" nodeType="clickEffect">
                                  <p:stCondLst>
                                    <p:cond delay="0"/>
                                  </p:stCondLst>
                                  <p:iterate type="lt">
                                    <p:tmPct val="0"/>
                                  </p:iterate>
                                  <p:childTnLst>
                                    <p:set>
                                      <p:cBhvr>
                                        <p:cTn id="68" dur="1" fill="hold">
                                          <p:stCondLst>
                                            <p:cond delay="0"/>
                                          </p:stCondLst>
                                        </p:cTn>
                                        <p:tgtEl>
                                          <p:spTgt spid="2">
                                            <p:txEl>
                                              <p:pRg st="4" end="4"/>
                                            </p:txEl>
                                          </p:spTgt>
                                        </p:tgtEl>
                                        <p:attrNameLst>
                                          <p:attrName>style.visibility</p:attrName>
                                        </p:attrNameLst>
                                      </p:cBhvr>
                                      <p:to>
                                        <p:strVal val="visible"/>
                                      </p:to>
                                    </p:set>
                                    <p:animEffect transition="in" filter="fade">
                                      <p:cBhvr>
                                        <p:cTn id="69" dur="800" decel="100000"/>
                                        <p:tgtEl>
                                          <p:spTgt spid="2">
                                            <p:txEl>
                                              <p:pRg st="4" end="4"/>
                                            </p:txEl>
                                          </p:spTgt>
                                        </p:tgtEl>
                                      </p:cBhvr>
                                    </p:animEffect>
                                    <p:anim calcmode="lin" valueType="num">
                                      <p:cBhvr>
                                        <p:cTn id="70" dur="800" decel="100000" fill="hold"/>
                                        <p:tgtEl>
                                          <p:spTgt spid="2">
                                            <p:txEl>
                                              <p:pRg st="4" end="4"/>
                                            </p:txEl>
                                          </p:spTgt>
                                        </p:tgtEl>
                                        <p:attrNameLst>
                                          <p:attrName>style.rotation</p:attrName>
                                        </p:attrNameLst>
                                      </p:cBhvr>
                                      <p:tavLst>
                                        <p:tav tm="0">
                                          <p:val>
                                            <p:fltVal val="-90"/>
                                          </p:val>
                                        </p:tav>
                                        <p:tav tm="100000">
                                          <p:val>
                                            <p:fltVal val="0"/>
                                          </p:val>
                                        </p:tav>
                                      </p:tavLst>
                                    </p:anim>
                                    <p:anim calcmode="lin" valueType="num">
                                      <p:cBhvr>
                                        <p:cTn id="71" dur="800" decel="100000" fill="hold"/>
                                        <p:tgtEl>
                                          <p:spTgt spid="2">
                                            <p:txEl>
                                              <p:pRg st="4" end="4"/>
                                            </p:txEl>
                                          </p:spTgt>
                                        </p:tgtEl>
                                        <p:attrNameLst>
                                          <p:attrName>ppt_x</p:attrName>
                                        </p:attrNameLst>
                                      </p:cBhvr>
                                      <p:tavLst>
                                        <p:tav tm="0">
                                          <p:val>
                                            <p:strVal val="#ppt_x+0.4"/>
                                          </p:val>
                                        </p:tav>
                                        <p:tav tm="100000">
                                          <p:val>
                                            <p:strVal val="#ppt_x-0.05"/>
                                          </p:val>
                                        </p:tav>
                                      </p:tavLst>
                                    </p:anim>
                                    <p:anim calcmode="lin" valueType="num">
                                      <p:cBhvr>
                                        <p:cTn id="72" dur="800" decel="100000" fill="hold"/>
                                        <p:tgtEl>
                                          <p:spTgt spid="2">
                                            <p:txEl>
                                              <p:pRg st="4" end="4"/>
                                            </p:txEl>
                                          </p:spTgt>
                                        </p:tgtEl>
                                        <p:attrNameLst>
                                          <p:attrName>ppt_y</p:attrName>
                                        </p:attrNameLst>
                                      </p:cBhvr>
                                      <p:tavLst>
                                        <p:tav tm="0">
                                          <p:val>
                                            <p:strVal val="#ppt_y-0.4"/>
                                          </p:val>
                                        </p:tav>
                                        <p:tav tm="100000">
                                          <p:val>
                                            <p:strVal val="#ppt_y+0.1"/>
                                          </p:val>
                                        </p:tav>
                                      </p:tavLst>
                                    </p:anim>
                                    <p:anim calcmode="lin" valueType="num">
                                      <p:cBhvr>
                                        <p:cTn id="73" dur="200" accel="100000" fill="hold">
                                          <p:stCondLst>
                                            <p:cond delay="800"/>
                                          </p:stCondLst>
                                        </p:cTn>
                                        <p:tgtEl>
                                          <p:spTgt spid="2">
                                            <p:txEl>
                                              <p:pRg st="4" end="4"/>
                                            </p:txEl>
                                          </p:spTgt>
                                        </p:tgtEl>
                                        <p:attrNameLst>
                                          <p:attrName>ppt_x</p:attrName>
                                        </p:attrNameLst>
                                      </p:cBhvr>
                                      <p:tavLst>
                                        <p:tav tm="0">
                                          <p:val>
                                            <p:strVal val="#ppt_x-0.05"/>
                                          </p:val>
                                        </p:tav>
                                        <p:tav tm="100000">
                                          <p:val>
                                            <p:strVal val="#ppt_x"/>
                                          </p:val>
                                        </p:tav>
                                      </p:tavLst>
                                    </p:anim>
                                    <p:anim calcmode="lin" valueType="num">
                                      <p:cBhvr>
                                        <p:cTn id="74" dur="200" accel="100000" fill="hold">
                                          <p:stCondLst>
                                            <p:cond delay="800"/>
                                          </p:stCondLst>
                                        </p:cTn>
                                        <p:tgtEl>
                                          <p:spTgt spid="2">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2" grpId="1"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“Seneca ha fatto trionfare nella letteratura latina la rivoluzione iniziata da mezzo secolo. Con il suo stile e la sua sintassi egli ha contrapposto alla convenzione ciceroniana che è tutta simmetria lo stile umano che è asimmetrico: che non vuole essere costretto alla preordinata uniformità di periodi ben armoniosi e vuole invece che ogni idea abbia il suo risalto e il suo compimento nella frase che basta ad esprimerla”.</a:t>
            </a:r>
          </a:p>
          <a:p>
            <a:pPr marL="0" indent="0">
              <a:buNone/>
            </a:pPr>
            <a:r>
              <a:rPr lang="it-IT" dirty="0" smtClean="0"/>
              <a:t>					C. Marchesi</a:t>
            </a:r>
            <a:endParaRPr lang="it-IT" dirty="0"/>
          </a:p>
        </p:txBody>
      </p:sp>
      <p:sp>
        <p:nvSpPr>
          <p:cNvPr id="3" name="Titolo 2"/>
          <p:cNvSpPr>
            <a:spLocks noGrp="1"/>
          </p:cNvSpPr>
          <p:nvPr>
            <p:ph type="title"/>
          </p:nvPr>
        </p:nvSpPr>
        <p:spPr/>
        <p:txBody>
          <a:bodyPr>
            <a:normAutofit fontScale="90000"/>
          </a:bodyPr>
          <a:lstStyle/>
          <a:p>
            <a:pPr algn="ctr"/>
            <a:r>
              <a:rPr lang="it-IT" dirty="0"/>
              <a:t>IL LINGUAGGIO DELLA 	PREDICAZIONE</a:t>
            </a:r>
          </a:p>
        </p:txBody>
      </p:sp>
    </p:spTree>
    <p:extLst>
      <p:ext uri="{BB962C8B-B14F-4D97-AF65-F5344CB8AC3E}">
        <p14:creationId xmlns:p14="http://schemas.microsoft.com/office/powerpoint/2010/main" val="30885548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L’asimmetrico stile senecano si oppone alla classica simmetria ciceroniana.</a:t>
            </a:r>
          </a:p>
          <a:p>
            <a:pPr algn="just"/>
            <a:endParaRPr lang="it-IT" dirty="0"/>
          </a:p>
          <a:p>
            <a:pPr algn="just"/>
            <a:r>
              <a:rPr lang="it-IT" dirty="0" smtClean="0"/>
              <a:t>E’ lo stile dell’anima umana in guerra con se stessa.</a:t>
            </a:r>
            <a:endParaRPr lang="it-IT" dirty="0"/>
          </a:p>
        </p:txBody>
      </p:sp>
      <p:sp>
        <p:nvSpPr>
          <p:cNvPr id="3" name="Titolo 2"/>
          <p:cNvSpPr>
            <a:spLocks noGrp="1"/>
          </p:cNvSpPr>
          <p:nvPr>
            <p:ph type="title"/>
          </p:nvPr>
        </p:nvSpPr>
        <p:spPr/>
        <p:txBody>
          <a:bodyPr>
            <a:normAutofit fontScale="90000"/>
          </a:bodyPr>
          <a:lstStyle/>
          <a:p>
            <a:r>
              <a:rPr lang="it-IT" dirty="0" smtClean="0"/>
              <a:t>	</a:t>
            </a:r>
            <a:r>
              <a:rPr lang="it-IT" i="1" dirty="0" smtClean="0"/>
              <a:t>QUAE </a:t>
            </a:r>
            <a:r>
              <a:rPr lang="it-IT" i="1" dirty="0"/>
              <a:t>PHILOSOPHIA FUIT, </a:t>
            </a:r>
            <a:r>
              <a:rPr lang="it-IT" i="1" dirty="0" smtClean="0"/>
              <a:t>	FACTA </a:t>
            </a:r>
            <a:r>
              <a:rPr lang="it-IT" i="1" dirty="0"/>
              <a:t>PHILOLOGIA EST</a:t>
            </a:r>
          </a:p>
        </p:txBody>
      </p:sp>
    </p:spTree>
    <p:extLst>
      <p:ext uri="{BB962C8B-B14F-4D97-AF65-F5344CB8AC3E}">
        <p14:creationId xmlns:p14="http://schemas.microsoft.com/office/powerpoint/2010/main" val="4129156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p:tgtEl>
                                          <p:spTgt spid="2">
                                            <p:bg/>
                                          </p:spTgt>
                                        </p:tgtEl>
                                        <p:attrNameLst>
                                          <p:attrName>ppt_y</p:attrName>
                                        </p:attrNameLst>
                                      </p:cBhvr>
                                      <p:tavLst>
                                        <p:tav tm="0">
                                          <p:val>
                                            <p:strVal val="#ppt_y+#ppt_h*1.125000"/>
                                          </p:val>
                                        </p:tav>
                                        <p:tav tm="100000">
                                          <p:val>
                                            <p:strVal val="#ppt_y"/>
                                          </p:val>
                                        </p:tav>
                                      </p:tavLst>
                                    </p:anim>
                                    <p:animEffect transition="in" filter="wipe(up)">
                                      <p:cBhvr>
                                        <p:cTn id="8" dur="500"/>
                                        <p:tgtEl>
                                          <p:spTgt spid="2">
                                            <p:bg/>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p:tgtEl>
                                          <p:spTgt spid="2">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Cellula stilistica di Seneca è la </a:t>
            </a:r>
            <a:r>
              <a:rPr lang="it-IT" i="1" dirty="0" err="1" smtClean="0"/>
              <a:t>sententia</a:t>
            </a:r>
            <a:r>
              <a:rPr lang="it-IT" dirty="0" smtClean="0"/>
              <a:t>, per Cesare e Cicerone era il periodo. Dopo Seneca sarà la parola.</a:t>
            </a:r>
          </a:p>
          <a:p>
            <a:pPr algn="just"/>
            <a:endParaRPr lang="it-IT" dirty="0"/>
          </a:p>
          <a:p>
            <a:pPr algn="just"/>
            <a:r>
              <a:rPr lang="it-IT" dirty="0" smtClean="0"/>
              <a:t>E’ questa la parabola della prosa latina, finché i Cristiani, portatori di una spiritualità nuova, ne restaureranno l’architettura.</a:t>
            </a:r>
          </a:p>
        </p:txBody>
      </p:sp>
      <p:sp>
        <p:nvSpPr>
          <p:cNvPr id="3" name="Titolo 2"/>
          <p:cNvSpPr>
            <a:spLocks noGrp="1"/>
          </p:cNvSpPr>
          <p:nvPr>
            <p:ph type="title"/>
          </p:nvPr>
        </p:nvSpPr>
        <p:spPr/>
        <p:txBody>
          <a:bodyPr>
            <a:normAutofit fontScale="90000"/>
          </a:bodyPr>
          <a:lstStyle/>
          <a:p>
            <a:pPr algn="ctr"/>
            <a:r>
              <a:rPr lang="it-IT" dirty="0"/>
              <a:t>IL LINGUAGGIO DELLA 	PREDICAZIONE</a:t>
            </a:r>
          </a:p>
        </p:txBody>
      </p:sp>
    </p:spTree>
    <p:extLst>
      <p:ext uri="{BB962C8B-B14F-4D97-AF65-F5344CB8AC3E}">
        <p14:creationId xmlns:p14="http://schemas.microsoft.com/office/powerpoint/2010/main" val="4575274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1000"/>
                                        <p:tgtEl>
                                          <p:spTgt spid="2">
                                            <p:bg/>
                                          </p:spTgt>
                                        </p:tgtEl>
                                      </p:cBhvr>
                                    </p:animEffect>
                                    <p:anim calcmode="lin" valueType="num">
                                      <p:cBhvr>
                                        <p:cTn id="8" dur="1000" fill="hold"/>
                                        <p:tgtEl>
                                          <p:spTgt spid="2">
                                            <p:bg/>
                                          </p:spTgt>
                                        </p:tgtEl>
                                        <p:attrNameLst>
                                          <p:attrName>ppt_x</p:attrName>
                                        </p:attrNameLst>
                                      </p:cBhvr>
                                      <p:tavLst>
                                        <p:tav tm="0">
                                          <p:val>
                                            <p:strVal val="#ppt_x"/>
                                          </p:val>
                                        </p:tav>
                                        <p:tav tm="100000">
                                          <p:val>
                                            <p:strVal val="#ppt_x"/>
                                          </p:val>
                                        </p:tav>
                                      </p:tavLst>
                                    </p:anim>
                                    <p:anim calcmode="lin" valueType="num">
                                      <p:cBhvr>
                                        <p:cTn id="9" dur="900" decel="100000" fill="hold"/>
                                        <p:tgtEl>
                                          <p:spTgt spid="2">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fade">
                                      <p:cBhvr>
                                        <p:cTn id="15" dur="1000"/>
                                        <p:tgtEl>
                                          <p:spTgt spid="2">
                                            <p:txEl>
                                              <p:pRg st="0" end="0"/>
                                            </p:txEl>
                                          </p:spTgt>
                                        </p:tgtEl>
                                      </p:cBhvr>
                                    </p:animEffect>
                                    <p:anim calcmode="lin" valueType="num">
                                      <p:cBhvr>
                                        <p:cTn id="16"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1000"/>
                                        <p:tgtEl>
                                          <p:spTgt spid="2">
                                            <p:txEl>
                                              <p:pRg st="2" end="2"/>
                                            </p:txEl>
                                          </p:spTgt>
                                        </p:tgtEl>
                                      </p:cBhvr>
                                    </p:animEffect>
                                    <p:anim calcmode="lin" valueType="num">
                                      <p:cBhvr>
                                        <p:cTn id="24"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endParaRPr lang="it-IT" dirty="0" smtClean="0"/>
          </a:p>
          <a:p>
            <a:endParaRPr lang="it-IT" dirty="0"/>
          </a:p>
          <a:p>
            <a:endParaRPr lang="it-IT" dirty="0" smtClean="0"/>
          </a:p>
          <a:p>
            <a:pPr marL="0" indent="0" algn="ctr">
              <a:buNone/>
            </a:pPr>
            <a:r>
              <a:rPr lang="it-IT" sz="4000" dirty="0" smtClean="0"/>
              <a:t>QUANDO CAMBIA UNO STILE, CAMBIA UN SISTEMA DI VALORI</a:t>
            </a:r>
            <a:endParaRPr lang="it-IT" sz="4000" dirty="0"/>
          </a:p>
        </p:txBody>
      </p:sp>
      <p:sp>
        <p:nvSpPr>
          <p:cNvPr id="3" name="Titolo 2"/>
          <p:cNvSpPr>
            <a:spLocks noGrp="1"/>
          </p:cNvSpPr>
          <p:nvPr>
            <p:ph type="title"/>
          </p:nvPr>
        </p:nvSpPr>
        <p:spPr/>
        <p:txBody>
          <a:bodyPr>
            <a:normAutofit fontScale="90000"/>
          </a:bodyPr>
          <a:lstStyle/>
          <a:p>
            <a:pPr algn="ctr"/>
            <a:r>
              <a:rPr lang="it-IT" dirty="0"/>
              <a:t>IL LINGUAGGIO DELLA 	PREDICAZIONE</a:t>
            </a:r>
          </a:p>
        </p:txBody>
      </p:sp>
    </p:spTree>
    <p:extLst>
      <p:ext uri="{BB962C8B-B14F-4D97-AF65-F5344CB8AC3E}">
        <p14:creationId xmlns:p14="http://schemas.microsoft.com/office/powerpoint/2010/main" val="31133880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dissolve">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bg/>
                                          </p:spTgt>
                                        </p:tgtEl>
                                        <p:attrNameLst>
                                          <p:attrName>style.visibility</p:attrName>
                                        </p:attrNameLst>
                                      </p:cBhvr>
                                      <p:to>
                                        <p:strVal val="visible"/>
                                      </p:to>
                                    </p:set>
                                    <p:animEffect transition="in" filter="wipe(down)">
                                      <p:cBhvr>
                                        <p:cTn id="12" dur="500"/>
                                        <p:tgtEl>
                                          <p:spTgt spid="2">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down)">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marL="0" indent="0" algn="just">
              <a:buNone/>
            </a:pPr>
            <a:r>
              <a:rPr lang="it-IT" dirty="0" smtClean="0"/>
              <a:t>“La perfezione classica non implica, di certo, una soppressione dell’individuo, […] ma implica la sottomissione dell’individuo, la sua subordinazione della parola nella frase, della frase nella pagina, della pagine nell’opera. Consiste nel fare evidente una gerarchia”.</a:t>
            </a:r>
          </a:p>
          <a:p>
            <a:pPr marL="0" indent="0">
              <a:buNone/>
            </a:pPr>
            <a:r>
              <a:rPr lang="it-IT" dirty="0" smtClean="0"/>
              <a:t>						</a:t>
            </a:r>
            <a:r>
              <a:rPr lang="it-IT" dirty="0" smtClean="0"/>
              <a:t>	A</a:t>
            </a:r>
            <a:r>
              <a:rPr lang="it-IT" dirty="0" smtClean="0"/>
              <a:t>. Gide</a:t>
            </a:r>
            <a:endParaRPr lang="it-IT" dirty="0"/>
          </a:p>
        </p:txBody>
      </p:sp>
      <p:sp>
        <p:nvSpPr>
          <p:cNvPr id="3" name="Titolo 2"/>
          <p:cNvSpPr>
            <a:spLocks noGrp="1"/>
          </p:cNvSpPr>
          <p:nvPr>
            <p:ph type="title"/>
          </p:nvPr>
        </p:nvSpPr>
        <p:spPr/>
        <p:txBody>
          <a:bodyPr>
            <a:normAutofit fontScale="90000"/>
          </a:bodyPr>
          <a:lstStyle/>
          <a:p>
            <a:pPr algn="ctr"/>
            <a:r>
              <a:rPr lang="it-IT" dirty="0"/>
              <a:t>IL LINGUAGGIO DELLA 	PREDICAZIONE</a:t>
            </a:r>
          </a:p>
        </p:txBody>
      </p:sp>
    </p:spTree>
    <p:extLst>
      <p:ext uri="{BB962C8B-B14F-4D97-AF65-F5344CB8AC3E}">
        <p14:creationId xmlns:p14="http://schemas.microsoft.com/office/powerpoint/2010/main" val="17678688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algn="just"/>
            <a:r>
              <a:rPr lang="it-IT" dirty="0" smtClean="0"/>
              <a:t>Cesare e Cicerone sono tra loro agli antipodi, ma la loro prosa, pur con stili differenti, presenta una caratteristica comune: è retta da pochi grandi centri sintattici e/o unificata da una ininterrotta trama di nessi logici.</a:t>
            </a:r>
          </a:p>
          <a:p>
            <a:pPr algn="just"/>
            <a:r>
              <a:rPr lang="it-IT" dirty="0" smtClean="0"/>
              <a:t>In questa struttura architettonica sembra tradursi il senso di una realtà ben organizzata, perché tra l’individuo e il cosmo vi è la mediazione della società.</a:t>
            </a:r>
          </a:p>
          <a:p>
            <a:pPr algn="just"/>
            <a:r>
              <a:rPr lang="it-IT" dirty="0"/>
              <a:t>Cesare e Cicerone hanno ideologie opposte, ma una fede comune: un comune impegno per l’edificazione di un bene che non può essere di uno se non è di tutti</a:t>
            </a:r>
            <a:r>
              <a:rPr lang="it-IT" dirty="0" smtClean="0"/>
              <a:t>. </a:t>
            </a:r>
          </a:p>
        </p:txBody>
      </p:sp>
      <p:sp>
        <p:nvSpPr>
          <p:cNvPr id="3" name="Titolo 2"/>
          <p:cNvSpPr>
            <a:spLocks noGrp="1"/>
          </p:cNvSpPr>
          <p:nvPr>
            <p:ph type="title"/>
          </p:nvPr>
        </p:nvSpPr>
        <p:spPr/>
        <p:txBody>
          <a:bodyPr>
            <a:normAutofit fontScale="90000"/>
          </a:bodyPr>
          <a:lstStyle/>
          <a:p>
            <a:pPr algn="ctr"/>
            <a:r>
              <a:rPr lang="it-IT" dirty="0"/>
              <a:t>IL LINGUAGGIO DELLA 	PREDICAZIONE</a:t>
            </a:r>
          </a:p>
        </p:txBody>
      </p:sp>
    </p:spTree>
    <p:extLst>
      <p:ext uri="{BB962C8B-B14F-4D97-AF65-F5344CB8AC3E}">
        <p14:creationId xmlns:p14="http://schemas.microsoft.com/office/powerpoint/2010/main" val="34382694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heel(1)">
                                      <p:cBhvr>
                                        <p:cTn id="7" dur="20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heel(1)">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heel(1)">
                                      <p:cBhvr>
                                        <p:cTn id="2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endParaRPr lang="it-IT" dirty="0" smtClean="0"/>
          </a:p>
          <a:p>
            <a:pPr marL="0" indent="0" algn="just">
              <a:buNone/>
            </a:pPr>
            <a:endParaRPr lang="it-IT" dirty="0" smtClean="0"/>
          </a:p>
          <a:p>
            <a:pPr marL="0" indent="0" algn="just">
              <a:buNone/>
            </a:pPr>
            <a:r>
              <a:rPr lang="it-IT" dirty="0" smtClean="0"/>
              <a:t>L’avvento </a:t>
            </a:r>
            <a:r>
              <a:rPr lang="it-IT" dirty="0" smtClean="0"/>
              <a:t>dell’impero segna una frattura in quest’ordine: la realtà politica, la società passa in secondo piano ed individuo e cosmo si trovano di fronte. Il problema non è più l’inserimento del singolo nella società e nello stato, ma il suo significato nel cosmo.</a:t>
            </a:r>
          </a:p>
          <a:p>
            <a:pPr marL="0" indent="0">
              <a:buNone/>
            </a:pPr>
            <a:endParaRPr lang="it-IT" dirty="0" smtClean="0"/>
          </a:p>
        </p:txBody>
      </p:sp>
      <p:sp>
        <p:nvSpPr>
          <p:cNvPr id="3" name="Titolo 2"/>
          <p:cNvSpPr>
            <a:spLocks noGrp="1"/>
          </p:cNvSpPr>
          <p:nvPr>
            <p:ph type="title"/>
          </p:nvPr>
        </p:nvSpPr>
        <p:spPr/>
        <p:txBody>
          <a:bodyPr>
            <a:normAutofit fontScale="90000"/>
          </a:bodyPr>
          <a:lstStyle/>
          <a:p>
            <a:pPr algn="ctr"/>
            <a:r>
              <a:rPr lang="it-IT" dirty="0"/>
              <a:t>IL LINGUAGGIO DELLA 	PREDICAZIONE</a:t>
            </a:r>
          </a:p>
        </p:txBody>
      </p:sp>
    </p:spTree>
    <p:extLst>
      <p:ext uri="{BB962C8B-B14F-4D97-AF65-F5344CB8AC3E}">
        <p14:creationId xmlns:p14="http://schemas.microsoft.com/office/powerpoint/2010/main" val="16921540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circle(in)">
                                      <p:cBhvr>
                                        <p:cTn id="7" dur="20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Scriveva Cicerone nel </a:t>
            </a:r>
            <a:r>
              <a:rPr lang="it-IT" i="1" dirty="0" err="1" smtClean="0"/>
              <a:t>Somnium</a:t>
            </a:r>
            <a:r>
              <a:rPr lang="it-IT" i="1" dirty="0" smtClean="0"/>
              <a:t> </a:t>
            </a:r>
            <a:r>
              <a:rPr lang="it-IT" i="1" dirty="0" err="1" smtClean="0"/>
              <a:t>Scipionis</a:t>
            </a:r>
            <a:r>
              <a:rPr lang="it-IT" i="1" dirty="0" smtClean="0"/>
              <a:t> </a:t>
            </a:r>
            <a:r>
              <a:rPr lang="it-IT" dirty="0" smtClean="0"/>
              <a:t>che non c’è nulla di più gradito a Dio </a:t>
            </a:r>
            <a:r>
              <a:rPr lang="it-IT" i="1" dirty="0" err="1" smtClean="0"/>
              <a:t>quam</a:t>
            </a:r>
            <a:r>
              <a:rPr lang="it-IT" i="1" dirty="0" smtClean="0"/>
              <a:t> concilia </a:t>
            </a:r>
            <a:r>
              <a:rPr lang="it-IT" i="1" dirty="0" err="1" smtClean="0"/>
              <a:t>coetusque</a:t>
            </a:r>
            <a:r>
              <a:rPr lang="it-IT" i="1" dirty="0" smtClean="0"/>
              <a:t> </a:t>
            </a:r>
            <a:r>
              <a:rPr lang="it-IT" i="1" dirty="0" err="1" smtClean="0"/>
              <a:t>hominum</a:t>
            </a:r>
            <a:r>
              <a:rPr lang="it-IT" i="1" dirty="0" smtClean="0"/>
              <a:t> iure </a:t>
            </a:r>
            <a:r>
              <a:rPr lang="it-IT" i="1" dirty="0" err="1" smtClean="0"/>
              <a:t>sociati</a:t>
            </a:r>
            <a:r>
              <a:rPr lang="it-IT" i="1" dirty="0" smtClean="0"/>
              <a:t>, </a:t>
            </a:r>
            <a:r>
              <a:rPr lang="it-IT" i="1" dirty="0" err="1" smtClean="0"/>
              <a:t>quae</a:t>
            </a:r>
            <a:r>
              <a:rPr lang="it-IT" i="1" dirty="0" smtClean="0"/>
              <a:t> </a:t>
            </a:r>
            <a:r>
              <a:rPr lang="it-IT" i="1" dirty="0" err="1" smtClean="0"/>
              <a:t>civitates</a:t>
            </a:r>
            <a:r>
              <a:rPr lang="it-IT" i="1" dirty="0" smtClean="0"/>
              <a:t> </a:t>
            </a:r>
            <a:r>
              <a:rPr lang="it-IT" i="1" dirty="0" err="1" smtClean="0"/>
              <a:t>appellantur</a:t>
            </a:r>
            <a:r>
              <a:rPr lang="it-IT" dirty="0" smtClean="0"/>
              <a:t>.</a:t>
            </a:r>
          </a:p>
          <a:p>
            <a:pPr algn="just"/>
            <a:r>
              <a:rPr lang="it-IT" dirty="0" smtClean="0"/>
              <a:t>Il Dio di Seneca non ha spettacolo più bello che </a:t>
            </a:r>
            <a:r>
              <a:rPr lang="it-IT" i="1" dirty="0" err="1" smtClean="0"/>
              <a:t>vir</a:t>
            </a:r>
            <a:r>
              <a:rPr lang="it-IT" i="1" dirty="0" smtClean="0"/>
              <a:t> </a:t>
            </a:r>
            <a:r>
              <a:rPr lang="it-IT" i="1" dirty="0" err="1" smtClean="0"/>
              <a:t>fortis</a:t>
            </a:r>
            <a:r>
              <a:rPr lang="it-IT" i="1" dirty="0" smtClean="0"/>
              <a:t> </a:t>
            </a:r>
            <a:r>
              <a:rPr lang="it-IT" i="1" dirty="0" err="1" smtClean="0"/>
              <a:t>cum</a:t>
            </a:r>
            <a:r>
              <a:rPr lang="it-IT" i="1" dirty="0" smtClean="0"/>
              <a:t> fortuna mala </a:t>
            </a:r>
            <a:r>
              <a:rPr lang="it-IT" i="1" dirty="0" err="1" smtClean="0"/>
              <a:t>compositus</a:t>
            </a:r>
            <a:r>
              <a:rPr lang="it-IT" dirty="0" smtClean="0"/>
              <a:t>.</a:t>
            </a:r>
          </a:p>
          <a:p>
            <a:pPr algn="just"/>
            <a:r>
              <a:rPr lang="it-IT" dirty="0" smtClean="0"/>
              <a:t>L’ideale quiritario del </a:t>
            </a:r>
            <a:r>
              <a:rPr lang="it-IT" i="1" dirty="0" err="1" smtClean="0"/>
              <a:t>vir</a:t>
            </a:r>
            <a:r>
              <a:rPr lang="it-IT" i="1" dirty="0" smtClean="0"/>
              <a:t> </a:t>
            </a:r>
            <a:r>
              <a:rPr lang="it-IT" i="1" dirty="0" err="1" smtClean="0"/>
              <a:t>fortis</a:t>
            </a:r>
            <a:r>
              <a:rPr lang="it-IT" i="1" dirty="0" smtClean="0"/>
              <a:t> </a:t>
            </a:r>
            <a:r>
              <a:rPr lang="it-IT" i="1" dirty="0" err="1" smtClean="0"/>
              <a:t>ac</a:t>
            </a:r>
            <a:r>
              <a:rPr lang="it-IT" i="1" dirty="0" smtClean="0"/>
              <a:t> </a:t>
            </a:r>
            <a:r>
              <a:rPr lang="it-IT" i="1" dirty="0" err="1" smtClean="0"/>
              <a:t>strenuus</a:t>
            </a:r>
            <a:r>
              <a:rPr lang="it-IT" dirty="0" smtClean="0"/>
              <a:t>, passa dal </a:t>
            </a:r>
            <a:r>
              <a:rPr lang="it-IT" i="1" dirty="0" err="1" smtClean="0"/>
              <a:t>civis</a:t>
            </a:r>
            <a:r>
              <a:rPr lang="it-IT" i="1" dirty="0" smtClean="0"/>
              <a:t> </a:t>
            </a:r>
            <a:r>
              <a:rPr lang="it-IT" dirty="0" smtClean="0"/>
              <a:t>al </a:t>
            </a:r>
            <a:r>
              <a:rPr lang="it-IT" i="1" dirty="0" smtClean="0"/>
              <a:t>sapiens</a:t>
            </a:r>
            <a:r>
              <a:rPr lang="it-IT" dirty="0" smtClean="0"/>
              <a:t>.</a:t>
            </a:r>
            <a:endParaRPr lang="it-IT" dirty="0"/>
          </a:p>
        </p:txBody>
      </p:sp>
      <p:sp>
        <p:nvSpPr>
          <p:cNvPr id="3" name="Titolo 2"/>
          <p:cNvSpPr>
            <a:spLocks noGrp="1"/>
          </p:cNvSpPr>
          <p:nvPr>
            <p:ph type="title"/>
          </p:nvPr>
        </p:nvSpPr>
        <p:spPr/>
        <p:txBody>
          <a:bodyPr>
            <a:normAutofit fontScale="90000"/>
          </a:bodyPr>
          <a:lstStyle/>
          <a:p>
            <a:pPr algn="ctr"/>
            <a:r>
              <a:rPr lang="it-IT" dirty="0" smtClean="0"/>
              <a:t>IL LINGUAGGIO DELLA PREDICAZIONE</a:t>
            </a:r>
            <a:endParaRPr lang="it-IT" dirty="0"/>
          </a:p>
        </p:txBody>
      </p:sp>
    </p:spTree>
    <p:extLst>
      <p:ext uri="{BB962C8B-B14F-4D97-AF65-F5344CB8AC3E}">
        <p14:creationId xmlns:p14="http://schemas.microsoft.com/office/powerpoint/2010/main" val="28127768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blinds(horizontal)">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endParaRPr lang="it-IT" dirty="0" smtClean="0"/>
          </a:p>
          <a:p>
            <a:endParaRPr lang="it-IT" dirty="0"/>
          </a:p>
          <a:p>
            <a:pPr algn="just"/>
            <a:r>
              <a:rPr lang="it-IT" dirty="0" smtClean="0"/>
              <a:t>Il </a:t>
            </a:r>
            <a:r>
              <a:rPr lang="it-IT" dirty="0"/>
              <a:t>contraccolpo di questo cambiamento è una prosa esasperata ed irrelata che ha tanti centri e tante pause quante sono le frasi. La trama logica si smaglia in </a:t>
            </a:r>
            <a:r>
              <a:rPr lang="it-IT" dirty="0" smtClean="0"/>
              <a:t>un </a:t>
            </a:r>
            <a:r>
              <a:rPr lang="it-IT" dirty="0"/>
              <a:t>fitto balenio di </a:t>
            </a:r>
            <a:r>
              <a:rPr lang="it-IT" i="1" dirty="0" err="1"/>
              <a:t>sententiae</a:t>
            </a:r>
            <a:r>
              <a:rPr lang="it-IT" dirty="0"/>
              <a:t>.</a:t>
            </a:r>
          </a:p>
        </p:txBody>
      </p:sp>
      <p:sp>
        <p:nvSpPr>
          <p:cNvPr id="3" name="Titolo 2"/>
          <p:cNvSpPr>
            <a:spLocks noGrp="1"/>
          </p:cNvSpPr>
          <p:nvPr>
            <p:ph type="title"/>
          </p:nvPr>
        </p:nvSpPr>
        <p:spPr/>
        <p:txBody>
          <a:bodyPr>
            <a:normAutofit fontScale="90000"/>
          </a:bodyPr>
          <a:lstStyle/>
          <a:p>
            <a:pPr algn="ctr"/>
            <a:r>
              <a:rPr lang="it-IT" dirty="0" smtClean="0"/>
              <a:t>IL LINGUAGGIO DELLA PREDICAZIONE</a:t>
            </a:r>
            <a:br>
              <a:rPr lang="it-IT" dirty="0" smtClean="0"/>
            </a:br>
            <a:endParaRPr lang="it-IT" dirty="0"/>
          </a:p>
        </p:txBody>
      </p:sp>
    </p:spTree>
    <p:extLst>
      <p:ext uri="{BB962C8B-B14F-4D97-AF65-F5344CB8AC3E}">
        <p14:creationId xmlns:p14="http://schemas.microsoft.com/office/powerpoint/2010/main" val="54476396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“Le singole parti, ciascuna per sé, sono lavorate con la massima cura, perché in esse non resti il minimo spazio vuoto, ogni pensiero è concentrato e coniato nel modo più espressivo possibile, sicché il contenuto minaccia di far saltare la forma, e questa tensione si scarica quando i membri esteriormente collegati </a:t>
            </a:r>
            <a:r>
              <a:rPr lang="it-IT" dirty="0"/>
              <a:t>f</a:t>
            </a:r>
            <a:r>
              <a:rPr lang="it-IT" dirty="0" smtClean="0"/>
              <a:t>ra loro solo per mezzo della prosa ritmica, sono compendiati in una punta aguzza e sentenziosa”.</a:t>
            </a:r>
          </a:p>
          <a:p>
            <a:pPr marL="0" indent="0">
              <a:buNone/>
            </a:pPr>
            <a:r>
              <a:rPr lang="it-IT" dirty="0"/>
              <a:t>	</a:t>
            </a:r>
            <a:r>
              <a:rPr lang="it-IT" dirty="0" smtClean="0"/>
              <a:t>					</a:t>
            </a:r>
            <a:r>
              <a:rPr lang="it-IT" dirty="0" smtClean="0"/>
              <a:t>	G. </a:t>
            </a:r>
            <a:r>
              <a:rPr lang="it-IT" dirty="0" err="1" smtClean="0"/>
              <a:t>Misch</a:t>
            </a:r>
            <a:endParaRPr lang="it-IT" dirty="0"/>
          </a:p>
        </p:txBody>
      </p:sp>
      <p:sp>
        <p:nvSpPr>
          <p:cNvPr id="3" name="Titolo 2"/>
          <p:cNvSpPr>
            <a:spLocks noGrp="1"/>
          </p:cNvSpPr>
          <p:nvPr>
            <p:ph type="title"/>
          </p:nvPr>
        </p:nvSpPr>
        <p:spPr/>
        <p:txBody>
          <a:bodyPr>
            <a:normAutofit fontScale="90000"/>
          </a:bodyPr>
          <a:lstStyle/>
          <a:p>
            <a:pPr algn="ctr"/>
            <a:r>
              <a:rPr lang="it-IT" dirty="0" smtClean="0"/>
              <a:t>IL LINGUAGGIO DELLA PREDICAZIONE</a:t>
            </a:r>
            <a:endParaRPr lang="it-IT" dirty="0"/>
          </a:p>
        </p:txBody>
      </p:sp>
    </p:spTree>
    <p:extLst>
      <p:ext uri="{BB962C8B-B14F-4D97-AF65-F5344CB8AC3E}">
        <p14:creationId xmlns:p14="http://schemas.microsoft.com/office/powerpoint/2010/main" val="12264865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dissolve">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dissolve">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I rapporti sintattici si contraggono e si semplificano; le parole vuote tendono a scomparire; ogni sintagma è teso al limite della sua forza espressiva. La prosa senecana si allontana dalla complessità ipotattica della prosa classica, ricca di costrutti congiunzionali.</a:t>
            </a:r>
          </a:p>
          <a:p>
            <a:endParaRPr lang="it-IT" dirty="0"/>
          </a:p>
          <a:p>
            <a:r>
              <a:rPr lang="it-IT" i="1" dirty="0" smtClean="0"/>
              <a:t>PLUS </a:t>
            </a:r>
            <a:r>
              <a:rPr lang="it-IT" i="1" dirty="0" smtClean="0"/>
              <a:t>SIGNIFICAS QUAM LOQUERIS</a:t>
            </a:r>
          </a:p>
        </p:txBody>
      </p:sp>
      <p:sp>
        <p:nvSpPr>
          <p:cNvPr id="3" name="Titolo 2"/>
          <p:cNvSpPr>
            <a:spLocks noGrp="1"/>
          </p:cNvSpPr>
          <p:nvPr>
            <p:ph type="title"/>
          </p:nvPr>
        </p:nvSpPr>
        <p:spPr/>
        <p:txBody>
          <a:bodyPr>
            <a:normAutofit fontScale="90000"/>
          </a:bodyPr>
          <a:lstStyle/>
          <a:p>
            <a:pPr algn="ctr"/>
            <a:r>
              <a:rPr lang="it-IT" dirty="0" smtClean="0"/>
              <a:t>IL LINGUAGGIO DELLA PREDICAZIONE</a:t>
            </a:r>
            <a:endParaRPr lang="it-IT" dirty="0"/>
          </a:p>
        </p:txBody>
      </p:sp>
    </p:spTree>
    <p:extLst>
      <p:ext uri="{BB962C8B-B14F-4D97-AF65-F5344CB8AC3E}">
        <p14:creationId xmlns:p14="http://schemas.microsoft.com/office/powerpoint/2010/main" val="14571485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p:tgtEl>
                                          <p:spTgt spid="2">
                                            <p:bg/>
                                          </p:spTgt>
                                        </p:tgtEl>
                                        <p:attrNameLst>
                                          <p:attrName>ppt_y</p:attrName>
                                        </p:attrNameLst>
                                      </p:cBhvr>
                                      <p:tavLst>
                                        <p:tav tm="0">
                                          <p:val>
                                            <p:strVal val="#ppt_y+#ppt_h*1.125000"/>
                                          </p:val>
                                        </p:tav>
                                        <p:tav tm="100000">
                                          <p:val>
                                            <p:strVal val="#ppt_y"/>
                                          </p:val>
                                        </p:tav>
                                      </p:tavLst>
                                    </p:anim>
                                    <p:animEffect transition="in" filter="wipe(up)">
                                      <p:cBhvr>
                                        <p:cTn id="8" dur="500"/>
                                        <p:tgtEl>
                                          <p:spTgt spid="2">
                                            <p:bg/>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p:tgtEl>
                                          <p:spTgt spid="2">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indent="0">
              <a:buNone/>
            </a:pPr>
            <a:endParaRPr lang="it-IT" dirty="0"/>
          </a:p>
          <a:p>
            <a:pPr marL="0" indent="0" algn="just">
              <a:buNone/>
            </a:pPr>
            <a:r>
              <a:rPr lang="it-IT" dirty="0" smtClean="0"/>
              <a:t>Ma quale guerra si combatté, all’alba della nostra era, nell’anima senecana?</a:t>
            </a:r>
          </a:p>
          <a:p>
            <a:pPr marL="0" indent="0" algn="just">
              <a:buNone/>
            </a:pPr>
            <a:endParaRPr lang="it-IT" dirty="0"/>
          </a:p>
          <a:p>
            <a:pPr marL="0" indent="0" algn="just">
              <a:buNone/>
            </a:pPr>
            <a:r>
              <a:rPr lang="it-IT" dirty="0" smtClean="0"/>
              <a:t>Fu una battaglia per la libertà e si combatté nell’ultima trincea che il mondo classico offrì all’uomo contro la violenza della storia:</a:t>
            </a:r>
          </a:p>
          <a:p>
            <a:pPr marL="0" indent="0">
              <a:buNone/>
            </a:pPr>
            <a:endParaRPr lang="it-IT" dirty="0"/>
          </a:p>
          <a:p>
            <a:pPr marL="0" indent="0">
              <a:buNone/>
            </a:pPr>
            <a:r>
              <a:rPr lang="it-IT" dirty="0" smtClean="0"/>
              <a:t>LA FILOSOFIA.</a:t>
            </a:r>
            <a:endParaRPr lang="it-IT" dirty="0"/>
          </a:p>
        </p:txBody>
      </p:sp>
      <p:sp>
        <p:nvSpPr>
          <p:cNvPr id="3" name="Titolo 2"/>
          <p:cNvSpPr>
            <a:spLocks noGrp="1"/>
          </p:cNvSpPr>
          <p:nvPr>
            <p:ph type="title"/>
          </p:nvPr>
        </p:nvSpPr>
        <p:spPr/>
        <p:txBody>
          <a:bodyPr>
            <a:normAutofit fontScale="90000"/>
          </a:bodyPr>
          <a:lstStyle/>
          <a:p>
            <a:pPr algn="ctr"/>
            <a:r>
              <a:rPr lang="it-IT" dirty="0" smtClean="0"/>
              <a:t>	</a:t>
            </a:r>
            <a:r>
              <a:rPr lang="it-IT" i="1" dirty="0" smtClean="0"/>
              <a:t>QUAE </a:t>
            </a:r>
            <a:r>
              <a:rPr lang="it-IT" i="1" dirty="0"/>
              <a:t>PHILOSOPHIA FUIT, </a:t>
            </a:r>
            <a:r>
              <a:rPr lang="it-IT" i="1" dirty="0" smtClean="0"/>
              <a:t>	FACTA </a:t>
            </a:r>
            <a:r>
              <a:rPr lang="it-IT" i="1" dirty="0"/>
              <a:t>PHILOLOGIA EST</a:t>
            </a:r>
          </a:p>
        </p:txBody>
      </p:sp>
    </p:spTree>
    <p:extLst>
      <p:ext uri="{BB962C8B-B14F-4D97-AF65-F5344CB8AC3E}">
        <p14:creationId xmlns:p14="http://schemas.microsoft.com/office/powerpoint/2010/main" val="16966807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p:tgtEl>
                                          <p:spTgt spid="2">
                                            <p:bg/>
                                          </p:spTgt>
                                        </p:tgtEl>
                                        <p:attrNameLst>
                                          <p:attrName>ppt_y</p:attrName>
                                        </p:attrNameLst>
                                      </p:cBhvr>
                                      <p:tavLst>
                                        <p:tav tm="0">
                                          <p:val>
                                            <p:strVal val="#ppt_y+#ppt_h*1.125000"/>
                                          </p:val>
                                        </p:tav>
                                        <p:tav tm="100000">
                                          <p:val>
                                            <p:strVal val="#ppt_y"/>
                                          </p:val>
                                        </p:tav>
                                      </p:tavLst>
                                    </p:anim>
                                    <p:animEffect transition="in" filter="wipe(up)">
                                      <p:cBhvr>
                                        <p:cTn id="8" dur="500"/>
                                        <p:tgtEl>
                                          <p:spTgt spid="2">
                                            <p:bg/>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p:tgtEl>
                                          <p:spTgt spid="2">
                                            <p:txEl>
                                              <p:pRg st="3" end="3"/>
                                            </p:txEl>
                                          </p:spTgt>
                                        </p:tgtEl>
                                        <p:attrNameLst>
                                          <p:attrName>ppt_y</p:attrName>
                                        </p:attrNameLst>
                                      </p:cBhvr>
                                      <p:tavLst>
                                        <p:tav tm="0">
                                          <p:val>
                                            <p:strVal val="#ppt_y+#ppt_h*1.125000"/>
                                          </p:val>
                                        </p:tav>
                                        <p:tav tm="100000">
                                          <p:val>
                                            <p:strVal val="#ppt_y"/>
                                          </p:val>
                                        </p:tav>
                                      </p:tavLst>
                                    </p:anim>
                                    <p:animEffect transition="in" filter="wipe(up)">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p:tgtEl>
                                          <p:spTgt spid="2">
                                            <p:txEl>
                                              <p:pRg st="5" end="5"/>
                                            </p:txEl>
                                          </p:spTgt>
                                        </p:tgtEl>
                                        <p:attrNameLst>
                                          <p:attrName>ppt_y</p:attrName>
                                        </p:attrNameLst>
                                      </p:cBhvr>
                                      <p:tavLst>
                                        <p:tav tm="0">
                                          <p:val>
                                            <p:strVal val="#ppt_y+#ppt_h*1.125000"/>
                                          </p:val>
                                        </p:tav>
                                        <p:tav tm="100000">
                                          <p:val>
                                            <p:strVal val="#ppt_y"/>
                                          </p:val>
                                        </p:tav>
                                      </p:tavLst>
                                    </p:anim>
                                    <p:animEffect transition="in" filter="wipe(up)">
                                      <p:cBhvr>
                                        <p:cTn id="2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endParaRPr lang="it-IT" dirty="0" smtClean="0"/>
          </a:p>
          <a:p>
            <a:endParaRPr lang="it-IT" dirty="0"/>
          </a:p>
          <a:p>
            <a:r>
              <a:rPr lang="it-IT" dirty="0" smtClean="0"/>
              <a:t>CHI E’ L’ UOMO LIBERO?</a:t>
            </a:r>
          </a:p>
          <a:p>
            <a:endParaRPr lang="it-IT" dirty="0"/>
          </a:p>
          <a:p>
            <a:pPr marL="0" indent="0">
              <a:buNone/>
            </a:pPr>
            <a:r>
              <a:rPr lang="it-IT" sz="4000" dirty="0"/>
              <a:t>	</a:t>
            </a:r>
            <a:r>
              <a:rPr lang="it-IT" sz="4000" dirty="0" smtClean="0"/>
              <a:t>		</a:t>
            </a:r>
            <a:r>
              <a:rPr lang="it-IT" sz="4000" i="1" dirty="0" smtClean="0"/>
              <a:t>IL SAPIENS</a:t>
            </a:r>
          </a:p>
        </p:txBody>
      </p:sp>
      <p:sp>
        <p:nvSpPr>
          <p:cNvPr id="3" name="Titolo 2"/>
          <p:cNvSpPr>
            <a:spLocks noGrp="1"/>
          </p:cNvSpPr>
          <p:nvPr>
            <p:ph type="title"/>
          </p:nvPr>
        </p:nvSpPr>
        <p:spPr/>
        <p:txBody>
          <a:bodyPr>
            <a:normAutofit fontScale="90000"/>
          </a:bodyPr>
          <a:lstStyle/>
          <a:p>
            <a:r>
              <a:rPr lang="it-IT" dirty="0" smtClean="0"/>
              <a:t>	</a:t>
            </a:r>
            <a:r>
              <a:rPr lang="it-IT" i="1" dirty="0" smtClean="0"/>
              <a:t>QUAE </a:t>
            </a:r>
            <a:r>
              <a:rPr lang="it-IT" i="1" dirty="0"/>
              <a:t>PHILOSOPHIA FUIT, </a:t>
            </a:r>
            <a:r>
              <a:rPr lang="it-IT" i="1" dirty="0" smtClean="0"/>
              <a:t>	FACTA </a:t>
            </a:r>
            <a:r>
              <a:rPr lang="it-IT" i="1" dirty="0"/>
              <a:t>PHILOLOGIA EST</a:t>
            </a:r>
          </a:p>
        </p:txBody>
      </p:sp>
    </p:spTree>
    <p:extLst>
      <p:ext uri="{BB962C8B-B14F-4D97-AF65-F5344CB8AC3E}">
        <p14:creationId xmlns:p14="http://schemas.microsoft.com/office/powerpoint/2010/main" val="38135910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bg/>
                                          </p:spTgt>
                                        </p:tgtEl>
                                        <p:attrNameLst>
                                          <p:attrName>style.visibility</p:attrName>
                                        </p:attrNameLst>
                                      </p:cBhvr>
                                      <p:to>
                                        <p:strVal val="visible"/>
                                      </p:to>
                                    </p:set>
                                    <p:animEffect transition="in" filter="circle(in)">
                                      <p:cBhvr>
                                        <p:cTn id="12" dur="2000"/>
                                        <p:tgtEl>
                                          <p:spTgt spid="2">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circle(in)">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endParaRPr lang="it-IT" dirty="0" smtClean="0"/>
          </a:p>
          <a:p>
            <a:endParaRPr lang="it-IT" dirty="0"/>
          </a:p>
          <a:p>
            <a:pPr algn="just"/>
            <a:r>
              <a:rPr lang="it-IT" dirty="0" smtClean="0"/>
              <a:t>Pur con differenze in Grecia e a Roma la libertà coincideva con il servire solo alle leggi.</a:t>
            </a:r>
          </a:p>
          <a:p>
            <a:pPr algn="just"/>
            <a:endParaRPr lang="it-IT" dirty="0"/>
          </a:p>
          <a:p>
            <a:pPr algn="just"/>
            <a:r>
              <a:rPr lang="it-IT" dirty="0" smtClean="0"/>
              <a:t>Ora la libertà consiste nel servire alla filosofia.</a:t>
            </a:r>
            <a:endParaRPr lang="it-IT" dirty="0"/>
          </a:p>
        </p:txBody>
      </p:sp>
      <p:sp>
        <p:nvSpPr>
          <p:cNvPr id="3" name="Titolo 2"/>
          <p:cNvSpPr>
            <a:spLocks noGrp="1"/>
          </p:cNvSpPr>
          <p:nvPr>
            <p:ph type="title"/>
          </p:nvPr>
        </p:nvSpPr>
        <p:spPr/>
        <p:txBody>
          <a:bodyPr>
            <a:normAutofit fontScale="90000"/>
          </a:bodyPr>
          <a:lstStyle/>
          <a:p>
            <a:r>
              <a:rPr lang="it-IT" dirty="0" smtClean="0"/>
              <a:t>	</a:t>
            </a:r>
            <a:r>
              <a:rPr lang="it-IT" i="1" dirty="0" smtClean="0"/>
              <a:t>QUAE </a:t>
            </a:r>
            <a:r>
              <a:rPr lang="it-IT" i="1" dirty="0"/>
              <a:t>PHILOSOPHIA FUIT, </a:t>
            </a:r>
            <a:r>
              <a:rPr lang="it-IT" i="1" dirty="0" smtClean="0"/>
              <a:t>	FACTA </a:t>
            </a:r>
            <a:r>
              <a:rPr lang="it-IT" i="1" dirty="0"/>
              <a:t>PHILOLOGIA EST</a:t>
            </a:r>
          </a:p>
        </p:txBody>
      </p:sp>
    </p:spTree>
    <p:extLst>
      <p:ext uri="{BB962C8B-B14F-4D97-AF65-F5344CB8AC3E}">
        <p14:creationId xmlns:p14="http://schemas.microsoft.com/office/powerpoint/2010/main" val="14218332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circle(in)">
                                      <p:cBhvr>
                                        <p:cTn id="7" dur="20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Nel momento in cui la figura del </a:t>
            </a:r>
            <a:r>
              <a:rPr lang="it-IT" dirty="0" err="1" smtClean="0"/>
              <a:t>princeps</a:t>
            </a:r>
            <a:r>
              <a:rPr lang="it-IT" dirty="0" smtClean="0"/>
              <a:t> riunisce nelle sue mani tutto il potere, sollevandosi sopra la legge, che cosa significa libertà?</a:t>
            </a:r>
          </a:p>
          <a:p>
            <a:endParaRPr lang="it-IT" dirty="0"/>
          </a:p>
          <a:p>
            <a:r>
              <a:rPr lang="it-IT" dirty="0" smtClean="0"/>
              <a:t>La libertà non ha che due vie:</a:t>
            </a:r>
          </a:p>
          <a:p>
            <a:pPr marL="514350" indent="-514350">
              <a:buAutoNum type="arabicParenR"/>
            </a:pPr>
            <a:r>
              <a:rPr lang="it-IT" dirty="0" smtClean="0"/>
              <a:t>Suicidarsi con Catone</a:t>
            </a:r>
          </a:p>
          <a:p>
            <a:pPr marL="514350" indent="-514350">
              <a:buAutoNum type="arabicParenR"/>
            </a:pPr>
            <a:r>
              <a:rPr lang="it-IT" dirty="0" smtClean="0"/>
              <a:t>Interiorizzarsi</a:t>
            </a:r>
          </a:p>
          <a:p>
            <a:pPr marL="514350" indent="-514350">
              <a:buAutoNum type="arabicParenR"/>
            </a:pPr>
            <a:endParaRPr lang="it-IT" dirty="0"/>
          </a:p>
          <a:p>
            <a:pPr marL="0" indent="0">
              <a:buNone/>
            </a:pPr>
            <a:endParaRPr lang="it-IT" dirty="0" smtClean="0"/>
          </a:p>
          <a:p>
            <a:pPr marL="0" indent="0">
              <a:buNone/>
            </a:pPr>
            <a:endParaRPr lang="it-IT" dirty="0"/>
          </a:p>
        </p:txBody>
      </p:sp>
      <p:sp>
        <p:nvSpPr>
          <p:cNvPr id="3" name="Titolo 2"/>
          <p:cNvSpPr>
            <a:spLocks noGrp="1"/>
          </p:cNvSpPr>
          <p:nvPr>
            <p:ph type="title"/>
          </p:nvPr>
        </p:nvSpPr>
        <p:spPr/>
        <p:txBody>
          <a:bodyPr>
            <a:normAutofit fontScale="90000"/>
          </a:bodyPr>
          <a:lstStyle/>
          <a:p>
            <a:r>
              <a:rPr lang="it-IT" dirty="0" smtClean="0"/>
              <a:t>	</a:t>
            </a:r>
            <a:r>
              <a:rPr lang="it-IT" i="1" dirty="0" smtClean="0"/>
              <a:t>QUAE </a:t>
            </a:r>
            <a:r>
              <a:rPr lang="it-IT" i="1" dirty="0"/>
              <a:t>PHILOSOPHIA FUIT, </a:t>
            </a:r>
            <a:r>
              <a:rPr lang="it-IT" i="1" dirty="0" smtClean="0"/>
              <a:t>	FACTA </a:t>
            </a:r>
            <a:r>
              <a:rPr lang="it-IT" i="1" dirty="0"/>
              <a:t>PHILOLOGIA EST</a:t>
            </a:r>
          </a:p>
        </p:txBody>
      </p:sp>
    </p:spTree>
    <p:extLst>
      <p:ext uri="{BB962C8B-B14F-4D97-AF65-F5344CB8AC3E}">
        <p14:creationId xmlns:p14="http://schemas.microsoft.com/office/powerpoint/2010/main" val="41299115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bg/>
                                          </p:spTgt>
                                        </p:tgtEl>
                                        <p:attrNameLst>
                                          <p:attrName>style.visibility</p:attrName>
                                        </p:attrNameLst>
                                      </p:cBhvr>
                                      <p:to>
                                        <p:strVal val="visible"/>
                                      </p:to>
                                    </p:set>
                                    <p:animEffect transition="in" filter="barn(inVertical)">
                                      <p:cBhvr>
                                        <p:cTn id="12" dur="500"/>
                                        <p:tgtEl>
                                          <p:spTgt spid="2">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arn(inVertical)">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it-IT" dirty="0" smtClean="0"/>
              <a:t>Il mondo antico, nel suo autunno, scopre una nuova dimensione: quella dell’interiorità. </a:t>
            </a:r>
          </a:p>
          <a:p>
            <a:pPr algn="just"/>
            <a:endParaRPr lang="it-IT" dirty="0"/>
          </a:p>
          <a:p>
            <a:pPr marL="0" indent="0" algn="just">
              <a:buNone/>
            </a:pPr>
            <a:r>
              <a:rPr lang="it-IT" dirty="0" smtClean="0"/>
              <a:t>“Scava dentro, dentro è la fonte del bene” (M. Aurelio)</a:t>
            </a:r>
          </a:p>
          <a:p>
            <a:pPr marL="0" indent="0" algn="just">
              <a:buNone/>
            </a:pPr>
            <a:endParaRPr lang="it-IT" dirty="0"/>
          </a:p>
          <a:p>
            <a:pPr marL="0" indent="0" algn="just">
              <a:buNone/>
            </a:pPr>
            <a:r>
              <a:rPr lang="it-IT" dirty="0" smtClean="0"/>
              <a:t>Con questa massima sono tutti d’accordo: l’epicureo, il cinico, lo stoico.</a:t>
            </a:r>
            <a:endParaRPr lang="it-IT" dirty="0"/>
          </a:p>
        </p:txBody>
      </p:sp>
      <p:sp>
        <p:nvSpPr>
          <p:cNvPr id="3" name="Titolo 2"/>
          <p:cNvSpPr>
            <a:spLocks noGrp="1"/>
          </p:cNvSpPr>
          <p:nvPr>
            <p:ph type="title"/>
          </p:nvPr>
        </p:nvSpPr>
        <p:spPr/>
        <p:txBody>
          <a:bodyPr>
            <a:normAutofit fontScale="90000"/>
          </a:bodyPr>
          <a:lstStyle/>
          <a:p>
            <a:pPr algn="ctr"/>
            <a:r>
              <a:rPr lang="it-IT" dirty="0" smtClean="0"/>
              <a:t>		IL LINGUAGGIO 	</a:t>
            </a:r>
            <a:r>
              <a:rPr lang="it-IT" dirty="0"/>
              <a:t>	</a:t>
            </a:r>
            <a:r>
              <a:rPr lang="it-IT" dirty="0" smtClean="0"/>
              <a:t>		DELL’INTERIORITA’</a:t>
            </a:r>
            <a:endParaRPr lang="it-IT" dirty="0"/>
          </a:p>
        </p:txBody>
      </p:sp>
    </p:spTree>
    <p:extLst>
      <p:ext uri="{BB962C8B-B14F-4D97-AF65-F5344CB8AC3E}">
        <p14:creationId xmlns:p14="http://schemas.microsoft.com/office/powerpoint/2010/main" val="6096993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
                                            <p:bg/>
                                          </p:spTgt>
                                        </p:tgtEl>
                                        <p:attrNameLst>
                                          <p:attrName>style.visibility</p:attrName>
                                        </p:attrNameLst>
                                      </p:cBhvr>
                                      <p:to>
                                        <p:strVal val="visible"/>
                                      </p:to>
                                    </p:set>
                                    <p:animEffect transition="in" filter="strips(downLeft)">
                                      <p:cBhvr>
                                        <p:cTn id="12" dur="500"/>
                                        <p:tgtEl>
                                          <p:spTgt spid="2">
                                            <p:bg/>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strips(downLeft)">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strips(downLeft)">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Lef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92100" y="1371600"/>
            <a:ext cx="8229600" cy="4572000"/>
          </a:xfrm>
        </p:spPr>
        <p:style>
          <a:lnRef idx="2">
            <a:schemeClr val="accent1">
              <a:shade val="50000"/>
            </a:schemeClr>
          </a:lnRef>
          <a:fillRef idx="1">
            <a:schemeClr val="accent1"/>
          </a:fillRef>
          <a:effectRef idx="0">
            <a:schemeClr val="accent1"/>
          </a:effectRef>
          <a:fontRef idx="minor">
            <a:schemeClr val="lt1"/>
          </a:fontRef>
        </p:style>
        <p:txBody>
          <a:bodyPr/>
          <a:lstStyle/>
          <a:p>
            <a:pPr marL="0" indent="0" algn="just">
              <a:buNone/>
            </a:pPr>
            <a:r>
              <a:rPr lang="it-IT" dirty="0" smtClean="0"/>
              <a:t>Toccò a Seneca bandire a Roma il linguaggio dell’interiorità.</a:t>
            </a:r>
          </a:p>
          <a:p>
            <a:pPr marL="0" indent="0" algn="just">
              <a:buNone/>
            </a:pPr>
            <a:endParaRPr lang="it-IT" dirty="0"/>
          </a:p>
          <a:p>
            <a:pPr marL="0" indent="0" algn="just">
              <a:buNone/>
            </a:pPr>
            <a:r>
              <a:rPr lang="it-IT" dirty="0"/>
              <a:t>Per foggiare il linguaggio dell’interiorità Seneca ricorre a due metafore:</a:t>
            </a:r>
          </a:p>
          <a:p>
            <a:pPr marL="514350" indent="-514350">
              <a:buAutoNum type="arabicParenR"/>
            </a:pPr>
            <a:r>
              <a:rPr lang="it-IT" dirty="0"/>
              <a:t>Interiorità come possesso</a:t>
            </a:r>
          </a:p>
          <a:p>
            <a:pPr marL="514350" indent="-514350">
              <a:buAutoNum type="arabicParenR"/>
            </a:pPr>
            <a:r>
              <a:rPr lang="it-IT" dirty="0"/>
              <a:t>Interiorità come rifugio</a:t>
            </a:r>
          </a:p>
          <a:p>
            <a:pPr marL="0" indent="0">
              <a:buNone/>
            </a:pPr>
            <a:endParaRPr lang="it-IT" dirty="0"/>
          </a:p>
          <a:p>
            <a:pPr marL="0" indent="0">
              <a:buNone/>
            </a:pPr>
            <a:endParaRPr lang="it-IT" dirty="0" smtClean="0"/>
          </a:p>
          <a:p>
            <a:pPr marL="0" indent="0">
              <a:buNone/>
            </a:pPr>
            <a:endParaRPr lang="it-IT" dirty="0" smtClean="0"/>
          </a:p>
          <a:p>
            <a:pPr marL="0" indent="0">
              <a:buNone/>
            </a:pPr>
            <a:endParaRPr lang="it-IT" dirty="0"/>
          </a:p>
          <a:p>
            <a:pPr marL="0" indent="0">
              <a:buNone/>
            </a:pPr>
            <a:endParaRPr lang="it-IT" dirty="0"/>
          </a:p>
        </p:txBody>
      </p:sp>
      <p:sp>
        <p:nvSpPr>
          <p:cNvPr id="3" name="Titolo 2"/>
          <p:cNvSpPr>
            <a:spLocks noGrp="1"/>
          </p:cNvSpPr>
          <p:nvPr>
            <p:ph type="title"/>
          </p:nvPr>
        </p:nvSpPr>
        <p:spPr/>
        <p:txBody>
          <a:bodyPr>
            <a:normAutofit fontScale="90000"/>
          </a:bodyPr>
          <a:lstStyle/>
          <a:p>
            <a:pPr algn="ctr"/>
            <a:r>
              <a:rPr lang="it-IT" dirty="0"/>
              <a:t>IL LINGUAGGIO 				</a:t>
            </a:r>
            <a:r>
              <a:rPr lang="it-IT" dirty="0" smtClean="0"/>
              <a:t>DELL’INTERIORITA’</a:t>
            </a:r>
            <a:endParaRPr lang="it-IT" dirty="0"/>
          </a:p>
        </p:txBody>
      </p:sp>
    </p:spTree>
    <p:extLst>
      <p:ext uri="{BB962C8B-B14F-4D97-AF65-F5344CB8AC3E}">
        <p14:creationId xmlns:p14="http://schemas.microsoft.com/office/powerpoint/2010/main" val="18913863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
                                            <p:bg/>
                                          </p:spTgt>
                                        </p:tgtEl>
                                        <p:attrNameLst>
                                          <p:attrName>style.visibility</p:attrName>
                                        </p:attrNameLst>
                                      </p:cBhvr>
                                      <p:to>
                                        <p:strVal val="visible"/>
                                      </p:to>
                                    </p:set>
                                    <p:animEffect transition="in" filter="wedge">
                                      <p:cBhvr>
                                        <p:cTn id="12" dur="2000"/>
                                        <p:tgtEl>
                                          <p:spTgt spid="2">
                                            <p:bg/>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wedge">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edge">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edge">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wedge">
                                      <p:cBhvr>
                                        <p:cTn id="3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arta">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Carta.thmx</Template>
  <TotalTime>1619</TotalTime>
  <Words>1969</Words>
  <Application>Microsoft Macintosh PowerPoint</Application>
  <PresentationFormat>Presentazione su schermo (4:3)</PresentationFormat>
  <Paragraphs>188</Paragraphs>
  <Slides>38</Slides>
  <Notes>0</Notes>
  <HiddenSlides>0</HiddenSlides>
  <MMClips>0</MMClips>
  <ScaleCrop>false</ScaleCrop>
  <HeadingPairs>
    <vt:vector size="4" baseType="variant">
      <vt:variant>
        <vt:lpstr>Tema</vt:lpstr>
      </vt:variant>
      <vt:variant>
        <vt:i4>1</vt:i4>
      </vt:variant>
      <vt:variant>
        <vt:lpstr>Titoli diapositive</vt:lpstr>
      </vt:variant>
      <vt:variant>
        <vt:i4>38</vt:i4>
      </vt:variant>
    </vt:vector>
  </HeadingPairs>
  <TitlesOfParts>
    <vt:vector size="39" baseType="lpstr">
      <vt:lpstr>Carta</vt:lpstr>
      <vt:lpstr>QUAE PHILOSOPHIA FUIT, FACTA PHILOLOGIA EST</vt:lpstr>
      <vt:lpstr> QUAE PHILOSOPHIA FUIT,   FACTA PHILOLOGIA EST</vt:lpstr>
      <vt:lpstr> QUAE PHILOSOPHIA FUIT,  FACTA PHILOLOGIA EST</vt:lpstr>
      <vt:lpstr> QUAE PHILOSOPHIA FUIT,  FACTA PHILOLOGIA EST</vt:lpstr>
      <vt:lpstr> QUAE PHILOSOPHIA FUIT,  FACTA PHILOLOGIA EST</vt:lpstr>
      <vt:lpstr> QUAE PHILOSOPHIA FUIT,  FACTA PHILOLOGIA EST</vt:lpstr>
      <vt:lpstr> QUAE PHILOSOPHIA FUIT,  FACTA PHILOLOGIA EST</vt:lpstr>
      <vt:lpstr>  IL LINGUAGGIO     DELL’INTERIORITA’</vt:lpstr>
      <vt:lpstr>IL LINGUAGGIO     DELL’INTERIORITA’</vt:lpstr>
      <vt:lpstr>INTERIORITA’ COME POSSESSO</vt:lpstr>
      <vt:lpstr>INTERIORITA’ COME POSSESSO</vt:lpstr>
      <vt:lpstr>INTERIORITA’ COME POSSESSO</vt:lpstr>
      <vt:lpstr>INTERIORITA’ COME POSSESSO</vt:lpstr>
      <vt:lpstr>INTERIORITA’ COME POSSESSO</vt:lpstr>
      <vt:lpstr> RIFLESSIVO DIRETTO</vt:lpstr>
      <vt:lpstr> RIFLESSIVO DIRETTO</vt:lpstr>
      <vt:lpstr> RIFLESSIVO DIRETTO</vt:lpstr>
      <vt:lpstr> RIFLESSIVO INDIRETTO</vt:lpstr>
      <vt:lpstr> RIFLESSIVO INDIRETTO</vt:lpstr>
      <vt:lpstr> RIFLESSIVO INDIRETTO</vt:lpstr>
      <vt:lpstr> INTERIORITA’ COME RIFUGIO</vt:lpstr>
      <vt:lpstr> INTERIORITA’ COME RIFUGIO</vt:lpstr>
      <vt:lpstr> IL LINGUAGGIO  DELL’INTERIORITA’</vt:lpstr>
      <vt:lpstr> IL LINGUAGGIO  DELL’INTERIORITA’</vt:lpstr>
      <vt:lpstr> IL LINGUAGGIO  DELL’INTERIORITA’</vt:lpstr>
      <vt:lpstr>IL LINGUAGGIO   DELL’INTERIORITA’</vt:lpstr>
      <vt:lpstr> IL LINGUAGGIO DELLA  PREDICAZIONE</vt:lpstr>
      <vt:lpstr> IL LINGUAGGIO DELLA  PREDICAZIONE</vt:lpstr>
      <vt:lpstr>IL LINGUAGGIO DELLA  PREDICAZIONE</vt:lpstr>
      <vt:lpstr>IL LINGUAGGIO DELLA  PREDICAZIONE</vt:lpstr>
      <vt:lpstr>IL LINGUAGGIO DELLA  PREDICAZIONE</vt:lpstr>
      <vt:lpstr>IL LINGUAGGIO DELLA  PREDICAZIONE</vt:lpstr>
      <vt:lpstr>IL LINGUAGGIO DELLA  PREDICAZIONE</vt:lpstr>
      <vt:lpstr>IL LINGUAGGIO DELLA  PREDICAZIONE</vt:lpstr>
      <vt:lpstr>IL LINGUAGGIO DELLA PREDICAZIONE</vt:lpstr>
      <vt:lpstr>IL LINGUAGGIO DELLA PREDICAZIONE </vt:lpstr>
      <vt:lpstr>IL LINGUAGGIO DELLA PREDICAZIONE</vt:lpstr>
      <vt:lpstr>IL LINGUAGGIO DELLA PREDICAZIONE</vt:lpstr>
    </vt:vector>
  </TitlesOfParts>
  <Company>Liceo Malpighi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QUAE PHILOSOPHIA FUIT, FACTA PHILOLOGIA EST</dc:title>
  <dc:creator>Mara Ferroni</dc:creator>
  <cp:lastModifiedBy>Mara Ferroni</cp:lastModifiedBy>
  <cp:revision>49</cp:revision>
  <dcterms:created xsi:type="dcterms:W3CDTF">2012-11-20T11:24:05Z</dcterms:created>
  <dcterms:modified xsi:type="dcterms:W3CDTF">2012-12-05T18:36:08Z</dcterms:modified>
</cp:coreProperties>
</file>