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9"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61" autoAdjust="0"/>
    <p:restoredTop sz="94719" autoAdjust="0"/>
  </p:normalViewPr>
  <p:slideViewPr>
    <p:cSldViewPr snapToGrid="0" snapToObjects="1">
      <p:cViewPr>
        <p:scale>
          <a:sx n="100" d="100"/>
          <a:sy n="100" d="100"/>
        </p:scale>
        <p:origin x="-1448" y="-80"/>
      </p:cViewPr>
      <p:guideLst>
        <p:guide orient="horz" pos="2160"/>
        <p:guide pos="2880"/>
      </p:guideLst>
    </p:cSldViewPr>
  </p:slideViewPr>
  <p:outlineViewPr>
    <p:cViewPr>
      <p:scale>
        <a:sx n="33" d="100"/>
        <a:sy n="33" d="100"/>
      </p:scale>
      <p:origin x="16" y="2607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Sottotito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Tito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it-IT" smtClean="0"/>
              <a:t>Fare clic per modificare stile</a:t>
            </a:r>
            <a:endParaRPr kumimoji="0" lang="en-US"/>
          </a:p>
        </p:txBody>
      </p:sp>
      <p:cxnSp>
        <p:nvCxnSpPr>
          <p:cNvPr id="8" name="Connettore 1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ttore 1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egnaposto data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16" name="Segnaposto numero diapositiva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Segnaposto piè di pagina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9" name="Segnaposto contenuto 8"/>
          <p:cNvSpPr>
            <a:spLocks noGrp="1"/>
          </p:cNvSpPr>
          <p:nvPr>
            <p:ph idx="1"/>
          </p:nvPr>
        </p:nvSpPr>
        <p:spPr>
          <a:xfrm>
            <a:off x="457200" y="1524000"/>
            <a:ext cx="8229600"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4" name="Segnaposto data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15" name="Segnaposto numero diapositiva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Segnaposto piè di pagina 15"/>
          <p:cNvSpPr>
            <a:spLocks noGrp="1"/>
          </p:cNvSpPr>
          <p:nvPr>
            <p:ph type="ftr" sz="quarter" idx="16"/>
          </p:nvPr>
        </p:nvSpPr>
        <p:spPr/>
        <p:txBody>
          <a:bodyPr/>
          <a:lstStyle/>
          <a:p>
            <a:endParaRPr kumimoji="0" lang="en-US"/>
          </a:p>
        </p:txBody>
      </p:sp>
      <p:sp>
        <p:nvSpPr>
          <p:cNvPr id="17" name="Titolo 16"/>
          <p:cNvSpPr>
            <a:spLocks noGrp="1"/>
          </p:cNvSpPr>
          <p:nvPr>
            <p:ph type="title"/>
          </p:nvPr>
        </p:nvSpPr>
        <p:spPr/>
        <p:txBody>
          <a:bodyPr rtlCol="0" anchor="b" anchorCtr="0"/>
          <a:lstStyle/>
          <a:p>
            <a:r>
              <a:rPr kumimoji="0" lang="it-IT" smtClean="0"/>
              <a:t>Fare clic per modificare stile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Segnaposto data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o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cxnSp>
        <p:nvCxnSpPr>
          <p:cNvPr id="7" name="Connettore 1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Segnaposto data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11" name="Segnaposto contenuto 10"/>
          <p:cNvSpPr>
            <a:spLocks noGrp="1"/>
          </p:cNvSpPr>
          <p:nvPr>
            <p:ph sz="half" idx="1"/>
          </p:nvPr>
        </p:nvSpPr>
        <p:spPr>
          <a:xfrm>
            <a:off x="457200" y="1524000"/>
            <a:ext cx="4059936"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524000"/>
            <a:ext cx="4059936"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9" name="Segnaposto numero diapositiva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Segnaposto piè di pagina 7"/>
          <p:cNvSpPr>
            <a:spLocks noGrp="1"/>
          </p:cNvSpPr>
          <p:nvPr>
            <p:ph type="ftr" sz="quarter" idx="11"/>
          </p:nvPr>
        </p:nvSpPr>
        <p:spPr/>
        <p:txBody>
          <a:bodyPr/>
          <a:lstStyle/>
          <a:p>
            <a:endParaRPr kumimoji="0" lang="en-US"/>
          </a:p>
        </p:txBody>
      </p:sp>
      <p:sp>
        <p:nvSpPr>
          <p:cNvPr id="7" name="Segnaposto data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3" name="Segnaposto tes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sp>
        <p:nvSpPr>
          <p:cNvPr id="32" name="Segnaposto contenuto 31"/>
          <p:cNvSpPr>
            <a:spLocks noGrp="1"/>
          </p:cNvSpPr>
          <p:nvPr>
            <p:ph sz="half" idx="2"/>
          </p:nvPr>
        </p:nvSpPr>
        <p:spPr>
          <a:xfrm>
            <a:off x="457200" y="2201896"/>
            <a:ext cx="4038600" cy="3913632"/>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4" name="Segnaposto contenuto 33"/>
          <p:cNvSpPr>
            <a:spLocks noGrp="1"/>
          </p:cNvSpPr>
          <p:nvPr>
            <p:ph sz="quarter" idx="4"/>
          </p:nvPr>
        </p:nvSpPr>
        <p:spPr>
          <a:xfrm>
            <a:off x="4649788" y="2201896"/>
            <a:ext cx="4038600" cy="3913632"/>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 name="Titolo 1"/>
          <p:cNvSpPr>
            <a:spLocks noGrp="1"/>
          </p:cNvSpPr>
          <p:nvPr>
            <p:ph type="title"/>
          </p:nvPr>
        </p:nvSpPr>
        <p:spPr>
          <a:xfrm>
            <a:off x="457200" y="155448"/>
            <a:ext cx="8229600" cy="1143000"/>
          </a:xfrm>
        </p:spPr>
        <p:txBody>
          <a:bodyPr anchor="b" anchorCtr="0"/>
          <a:lstStyle>
            <a:lvl1pPr>
              <a:defRPr/>
            </a:lvl1pPr>
          </a:lstStyle>
          <a:p>
            <a:r>
              <a:rPr kumimoji="0" lang="it-IT" smtClean="0"/>
              <a:t>Fare clic per modificare stile</a:t>
            </a:r>
            <a:endParaRPr kumimoji="0" lang="en-US"/>
          </a:p>
        </p:txBody>
      </p:sp>
      <p:sp>
        <p:nvSpPr>
          <p:cNvPr id="12" name="Segnaposto tes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gli stili del testo dello schema</a:t>
            </a:r>
          </a:p>
        </p:txBody>
      </p:sp>
      <p:cxnSp>
        <p:nvCxnSpPr>
          <p:cNvPr id="10" name="Connettore 1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olo 1"/>
          <p:cNvSpPr>
            <a:spLocks noGrp="1"/>
          </p:cNvSpPr>
          <p:nvPr>
            <p:ph type="title"/>
          </p:nvPr>
        </p:nvSpPr>
        <p:spPr/>
        <p:txBody>
          <a:bodyPr/>
          <a:lstStyle/>
          <a:p>
            <a:r>
              <a:rPr kumimoji="0" lang="it-IT" smtClean="0"/>
              <a:t>Fare clic per modificare stile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9" name="Segnaposto contenuto 28"/>
          <p:cNvSpPr>
            <a:spLocks noGrp="1"/>
          </p:cNvSpPr>
          <p:nvPr>
            <p:ph sz="quarter" idx="1"/>
          </p:nvPr>
        </p:nvSpPr>
        <p:spPr>
          <a:xfrm>
            <a:off x="457200" y="457200"/>
            <a:ext cx="6248400" cy="5715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3" name="Segnaposto tes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gli stili del testo dello schema</a:t>
            </a:r>
          </a:p>
        </p:txBody>
      </p:sp>
      <p:sp>
        <p:nvSpPr>
          <p:cNvPr id="31" name="Tito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stile</a:t>
            </a:r>
            <a:endParaRPr kumimoji="0" lang="en-US"/>
          </a:p>
        </p:txBody>
      </p:sp>
      <p:sp>
        <p:nvSpPr>
          <p:cNvPr id="8" name="Segnaposto data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9" name="Segnaposto numero diapositiva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Segnaposto piè di pagina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it-IT" smtClean="0"/>
              <a:t>Fare clic per modificare stile</a:t>
            </a:r>
            <a:endParaRPr kumimoji="0" lang="en-US"/>
          </a:p>
        </p:txBody>
      </p:sp>
      <p:sp>
        <p:nvSpPr>
          <p:cNvPr id="3" name="Segnaposto immagin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it-IT" smtClean="0"/>
              <a:t>Trascinare l'immagine su un segnaposto o fare clic sull'icona per aggiungerla</a:t>
            </a:r>
            <a:endParaRPr kumimoji="0" lang="en-US"/>
          </a:p>
        </p:txBody>
      </p:sp>
      <p:sp>
        <p:nvSpPr>
          <p:cNvPr id="4" name="Segnaposto tes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8" name="Segnaposto data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05/12/12</a:t>
            </a:fld>
            <a:endParaRPr lang="en-US"/>
          </a:p>
        </p:txBody>
      </p:sp>
      <p:sp>
        <p:nvSpPr>
          <p:cNvPr id="9" name="Segnaposto numero diapositiva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Segnaposto piè di pagina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egnaposto tes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05/12/12</a:t>
            </a:fld>
            <a:endParaRPr lang="en-US"/>
          </a:p>
        </p:txBody>
      </p:sp>
      <p:sp>
        <p:nvSpPr>
          <p:cNvPr id="10" name="Segnaposto piè di pagina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egnaposto numero diapos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Segnaposto tito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it-IT" smtClean="0"/>
              <a:t>Fare clic per modificare stile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p:cNvSpPr>
            <a:spLocks noGrp="1"/>
          </p:cNvSpPr>
          <p:nvPr>
            <p:ph type="subTitle"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it-IT" dirty="0" smtClean="0"/>
              <a:t>LO STILE DRAMMATICO DEL FILOSOFO SENECA</a:t>
            </a:r>
            <a:endParaRPr lang="it-IT" dirty="0"/>
          </a:p>
        </p:txBody>
      </p:sp>
      <p:sp>
        <p:nvSpPr>
          <p:cNvPr id="3" name="Titolo 2"/>
          <p:cNvSpPr>
            <a:spLocks noGrp="1"/>
          </p:cNvSpPr>
          <p:nvPr>
            <p:ph type="ctrTitle"/>
          </p:nvPr>
        </p:nvSpPr>
        <p:spPr/>
        <p:txBody>
          <a:bodyPr/>
          <a:lstStyle/>
          <a:p>
            <a:r>
              <a:rPr lang="it-IT" i="1" dirty="0" smtClean="0"/>
              <a:t>QUAE PHILOSOPHIA FUIT, FACTA PHILOLOGIA EST</a:t>
            </a:r>
            <a:endParaRPr lang="it-IT" i="1" dirty="0"/>
          </a:p>
        </p:txBody>
      </p:sp>
    </p:spTree>
    <p:extLst>
      <p:ext uri="{BB962C8B-B14F-4D97-AF65-F5344CB8AC3E}">
        <p14:creationId xmlns:p14="http://schemas.microsoft.com/office/powerpoint/2010/main" val="3924994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p:tgtEl>
                                          <p:spTgt spid="2">
                                            <p:bg/>
                                          </p:spTgt>
                                        </p:tgtEl>
                                        <p:attrNameLst>
                                          <p:attrName>ppt_y</p:attrName>
                                        </p:attrNameLst>
                                      </p:cBhvr>
                                      <p:tavLst>
                                        <p:tav tm="0">
                                          <p:val>
                                            <p:strVal val="#ppt_y+#ppt_h*1.125000"/>
                                          </p:val>
                                        </p:tav>
                                        <p:tav tm="100000">
                                          <p:val>
                                            <p:strVal val="#ppt_y"/>
                                          </p:val>
                                        </p:tav>
                                      </p:tavLst>
                                    </p:anim>
                                    <p:animEffect transition="in" filter="wipe(up)">
                                      <p:cBhvr>
                                        <p:cTn id="8" dur="500"/>
                                        <p:tgtEl>
                                          <p:spTgt spid="2">
                                            <p:bg/>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dirty="0" smtClean="0"/>
              <a:t>Seneca attinge ad una delle più ricche riserve lessicali del latino: la lingua giuridica.</a:t>
            </a:r>
          </a:p>
          <a:p>
            <a:pPr marL="0" indent="0" algn="just">
              <a:buNone/>
            </a:pPr>
            <a:endParaRPr lang="it-IT" dirty="0" smtClean="0"/>
          </a:p>
          <a:p>
            <a:pPr marL="0" indent="0" algn="just">
              <a:buNone/>
            </a:pPr>
            <a:r>
              <a:rPr lang="it-IT" i="1" dirty="0" smtClean="0"/>
              <a:t>Ita </a:t>
            </a:r>
            <a:r>
              <a:rPr lang="it-IT" i="1" dirty="0" err="1" smtClean="0"/>
              <a:t>fac</a:t>
            </a:r>
            <a:r>
              <a:rPr lang="it-IT" i="1" dirty="0" smtClean="0"/>
              <a:t>, mi </a:t>
            </a:r>
            <a:r>
              <a:rPr lang="it-IT" i="1" dirty="0" err="1" smtClean="0"/>
              <a:t>Lucili</a:t>
            </a:r>
            <a:r>
              <a:rPr lang="it-IT" i="1" dirty="0" smtClean="0"/>
              <a:t>, </a:t>
            </a:r>
            <a:r>
              <a:rPr lang="it-IT" i="1" dirty="0" err="1" smtClean="0"/>
              <a:t>vindica</a:t>
            </a:r>
            <a:r>
              <a:rPr lang="it-IT" i="1" dirty="0" smtClean="0"/>
              <a:t> te </a:t>
            </a:r>
            <a:r>
              <a:rPr lang="it-IT" i="1" dirty="0" err="1" smtClean="0"/>
              <a:t>tibi</a:t>
            </a:r>
            <a:endParaRPr lang="it-IT" i="1" dirty="0" smtClean="0"/>
          </a:p>
          <a:p>
            <a:pPr marL="0" indent="0" algn="just">
              <a:buNone/>
            </a:pPr>
            <a:endParaRPr lang="it-IT" dirty="0"/>
          </a:p>
          <a:p>
            <a:pPr marL="0" indent="0" algn="just">
              <a:buNone/>
            </a:pPr>
            <a:r>
              <a:rPr lang="it-IT" i="1" dirty="0" err="1" smtClean="0"/>
              <a:t>Vindicare</a:t>
            </a:r>
            <a:r>
              <a:rPr lang="it-IT" dirty="0" smtClean="0"/>
              <a:t> è termine giuridico: rivendicare legalmente qualcosa, togliendola al proprietario illegittimo.</a:t>
            </a:r>
          </a:p>
          <a:p>
            <a:pPr marL="0" indent="0" algn="just">
              <a:buNone/>
            </a:pPr>
            <a:r>
              <a:rPr lang="it-IT" dirty="0" smtClean="0"/>
              <a:t>I due pronomi indicano chiaramente che oggetto e termine coincidono.</a:t>
            </a:r>
          </a:p>
          <a:p>
            <a:pPr marL="0" indent="0" algn="just">
              <a:buNone/>
            </a:pPr>
            <a:endParaRPr lang="it-IT" dirty="0"/>
          </a:p>
        </p:txBody>
      </p:sp>
      <p:sp>
        <p:nvSpPr>
          <p:cNvPr id="3" name="Titolo 2"/>
          <p:cNvSpPr>
            <a:spLocks noGrp="1"/>
          </p:cNvSpPr>
          <p:nvPr>
            <p:ph type="title"/>
          </p:nvPr>
        </p:nvSpPr>
        <p:spPr/>
        <p:txBody>
          <a:bodyPr/>
          <a:lstStyle/>
          <a:p>
            <a:r>
              <a:rPr lang="it-IT" dirty="0" smtClean="0"/>
              <a:t>INTERIORITA’ COME POSSESSO</a:t>
            </a:r>
            <a:endParaRPr lang="it-IT" dirty="0"/>
          </a:p>
        </p:txBody>
      </p:sp>
    </p:spTree>
    <p:extLst>
      <p:ext uri="{BB962C8B-B14F-4D97-AF65-F5344CB8AC3E}">
        <p14:creationId xmlns:p14="http://schemas.microsoft.com/office/powerpoint/2010/main" val="1637416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endParaRPr lang="it-IT" dirty="0"/>
          </a:p>
          <a:p>
            <a:pPr marL="0" indent="0" algn="just">
              <a:buNone/>
            </a:pPr>
            <a:r>
              <a:rPr lang="it-IT" dirty="0" smtClean="0"/>
              <a:t>La conseguenza del se </a:t>
            </a:r>
            <a:r>
              <a:rPr lang="it-IT" dirty="0" err="1" smtClean="0"/>
              <a:t>sibi</a:t>
            </a:r>
            <a:r>
              <a:rPr lang="it-IT" dirty="0" smtClean="0"/>
              <a:t> </a:t>
            </a:r>
            <a:r>
              <a:rPr lang="it-IT" dirty="0" err="1" smtClean="0"/>
              <a:t>vindicare</a:t>
            </a:r>
            <a:r>
              <a:rPr lang="it-IT" dirty="0" smtClean="0"/>
              <a:t> è lo stabile </a:t>
            </a:r>
            <a:r>
              <a:rPr lang="it-IT" dirty="0" err="1" smtClean="0"/>
              <a:t>autopossesso</a:t>
            </a:r>
            <a:r>
              <a:rPr lang="it-IT" dirty="0" smtClean="0"/>
              <a:t> di sé</a:t>
            </a:r>
            <a:r>
              <a:rPr lang="it-IT" sz="2800" dirty="0" smtClean="0">
                <a:latin typeface="Wingdings"/>
                <a:ea typeface="Wingdings"/>
                <a:cs typeface="Wingdings"/>
                <a:sym typeface="Wingdings"/>
              </a:rPr>
              <a:t></a:t>
            </a:r>
            <a:r>
              <a:rPr lang="it-IT" dirty="0" smtClean="0"/>
              <a:t> </a:t>
            </a:r>
            <a:r>
              <a:rPr lang="it-IT" i="1" dirty="0" err="1" smtClean="0"/>
              <a:t>Suum</a:t>
            </a:r>
            <a:r>
              <a:rPr lang="it-IT" i="1" dirty="0" smtClean="0"/>
              <a:t> esse </a:t>
            </a:r>
            <a:r>
              <a:rPr lang="it-IT" dirty="0" smtClean="0"/>
              <a:t>= </a:t>
            </a:r>
            <a:r>
              <a:rPr lang="it-IT" i="1" dirty="0" smtClean="0"/>
              <a:t>Sui </a:t>
            </a:r>
            <a:r>
              <a:rPr lang="it-IT" i="1" dirty="0" err="1" smtClean="0"/>
              <a:t>iuris</a:t>
            </a:r>
            <a:r>
              <a:rPr lang="it-IT" i="1" dirty="0" smtClean="0"/>
              <a:t> esse</a:t>
            </a:r>
            <a:r>
              <a:rPr lang="it-IT" dirty="0" smtClean="0"/>
              <a:t>, espressioni giuridiche che indicano l’essere pienamente in possesso di tutti i diritti su di sé.</a:t>
            </a:r>
            <a:endParaRPr lang="it-IT" dirty="0"/>
          </a:p>
        </p:txBody>
      </p:sp>
      <p:sp>
        <p:nvSpPr>
          <p:cNvPr id="3" name="Titolo 2"/>
          <p:cNvSpPr>
            <a:spLocks noGrp="1"/>
          </p:cNvSpPr>
          <p:nvPr>
            <p:ph type="title"/>
          </p:nvPr>
        </p:nvSpPr>
        <p:spPr/>
        <p:txBody>
          <a:bodyPr>
            <a:normAutofit/>
          </a:bodyPr>
          <a:lstStyle/>
          <a:p>
            <a:r>
              <a:rPr lang="it-IT" dirty="0"/>
              <a:t>INTERIORITA’ COME POSSESSO</a:t>
            </a:r>
          </a:p>
        </p:txBody>
      </p:sp>
    </p:spTree>
    <p:extLst>
      <p:ext uri="{BB962C8B-B14F-4D97-AF65-F5344CB8AC3E}">
        <p14:creationId xmlns:p14="http://schemas.microsoft.com/office/powerpoint/2010/main" val="3891047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1000" fill="hold"/>
                                        <p:tgtEl>
                                          <p:spTgt spid="2">
                                            <p:bg/>
                                          </p:spTgt>
                                        </p:tgtEl>
                                        <p:attrNameLst>
                                          <p:attrName>ppt_w</p:attrName>
                                        </p:attrNameLst>
                                      </p:cBhvr>
                                      <p:tavLst>
                                        <p:tav tm="0">
                                          <p:val>
                                            <p:strVal val="#ppt_w*0.70"/>
                                          </p:val>
                                        </p:tav>
                                        <p:tav tm="100000">
                                          <p:val>
                                            <p:strVal val="#ppt_w"/>
                                          </p:val>
                                        </p:tav>
                                      </p:tavLst>
                                    </p:anim>
                                    <p:anim calcmode="lin" valueType="num">
                                      <p:cBhvr>
                                        <p:cTn id="8" dur="1000" fill="hold"/>
                                        <p:tgtEl>
                                          <p:spTgt spid="2">
                                            <p:bg/>
                                          </p:spTgt>
                                        </p:tgtEl>
                                        <p:attrNameLst>
                                          <p:attrName>ppt_h</p:attrName>
                                        </p:attrNameLst>
                                      </p:cBhvr>
                                      <p:tavLst>
                                        <p:tav tm="0">
                                          <p:val>
                                            <p:strVal val="#ppt_h"/>
                                          </p:val>
                                        </p:tav>
                                        <p:tav tm="100000">
                                          <p:val>
                                            <p:strVal val="#ppt_h"/>
                                          </p:val>
                                        </p:tav>
                                      </p:tavLst>
                                    </p:anim>
                                    <p:animEffect transition="in" filter="fade">
                                      <p:cBhvr>
                                        <p:cTn id="9" dur="1000"/>
                                        <p:tgtEl>
                                          <p:spTgt spid="2">
                                            <p:bg/>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pPr algn="just"/>
            <a:r>
              <a:rPr lang="it-IT" i="1" dirty="0" smtClean="0"/>
              <a:t>Nemo se </a:t>
            </a:r>
            <a:r>
              <a:rPr lang="it-IT" i="1" dirty="0" err="1" smtClean="0"/>
              <a:t>sibi</a:t>
            </a:r>
            <a:r>
              <a:rPr lang="it-IT" i="1" dirty="0" smtClean="0"/>
              <a:t> </a:t>
            </a:r>
            <a:r>
              <a:rPr lang="it-IT" i="1" dirty="0" err="1" smtClean="0"/>
              <a:t>vindicat</a:t>
            </a:r>
            <a:r>
              <a:rPr lang="it-IT" i="1" dirty="0" smtClean="0"/>
              <a:t>, </a:t>
            </a:r>
            <a:r>
              <a:rPr lang="it-IT" i="1" dirty="0" err="1" smtClean="0"/>
              <a:t>alius</a:t>
            </a:r>
            <a:r>
              <a:rPr lang="it-IT" i="1" dirty="0" smtClean="0"/>
              <a:t> in </a:t>
            </a:r>
            <a:r>
              <a:rPr lang="it-IT" i="1" dirty="0" err="1" smtClean="0"/>
              <a:t>alium</a:t>
            </a:r>
            <a:r>
              <a:rPr lang="it-IT" i="1" dirty="0" smtClean="0"/>
              <a:t> </a:t>
            </a:r>
            <a:r>
              <a:rPr lang="it-IT" i="1" dirty="0" err="1" smtClean="0"/>
              <a:t>consumitur</a:t>
            </a:r>
            <a:r>
              <a:rPr lang="it-IT" i="1" dirty="0" smtClean="0"/>
              <a:t>… </a:t>
            </a:r>
            <a:r>
              <a:rPr lang="it-IT" i="1" dirty="0" err="1" smtClean="0"/>
              <a:t>Ille</a:t>
            </a:r>
            <a:r>
              <a:rPr lang="it-IT" i="1" dirty="0" smtClean="0"/>
              <a:t> </a:t>
            </a:r>
            <a:r>
              <a:rPr lang="it-IT" i="1" dirty="0" err="1" smtClean="0"/>
              <a:t>illius</a:t>
            </a:r>
            <a:r>
              <a:rPr lang="it-IT" i="1" dirty="0" smtClean="0"/>
              <a:t> cultor est, hic </a:t>
            </a:r>
            <a:r>
              <a:rPr lang="it-IT" i="1" dirty="0" err="1" smtClean="0"/>
              <a:t>illius</a:t>
            </a:r>
            <a:r>
              <a:rPr lang="it-IT" i="1" dirty="0" smtClean="0"/>
              <a:t>: </a:t>
            </a:r>
            <a:r>
              <a:rPr lang="it-IT" i="1" dirty="0" err="1" smtClean="0"/>
              <a:t>suus</a:t>
            </a:r>
            <a:r>
              <a:rPr lang="it-IT" i="1" dirty="0" smtClean="0"/>
              <a:t> </a:t>
            </a:r>
            <a:r>
              <a:rPr lang="it-IT" i="1" dirty="0" err="1" smtClean="0"/>
              <a:t>nemo</a:t>
            </a:r>
            <a:r>
              <a:rPr lang="it-IT" i="1" dirty="0" smtClean="0"/>
              <a:t> est. (De </a:t>
            </a:r>
            <a:r>
              <a:rPr lang="it-IT" i="1" dirty="0" err="1" smtClean="0"/>
              <a:t>brev</a:t>
            </a:r>
            <a:r>
              <a:rPr lang="it-IT" i="1" dirty="0" smtClean="0"/>
              <a:t>. 2,4)</a:t>
            </a:r>
          </a:p>
          <a:p>
            <a:pPr algn="just"/>
            <a:endParaRPr lang="it-IT" i="1" dirty="0"/>
          </a:p>
          <a:p>
            <a:pPr algn="just"/>
            <a:r>
              <a:rPr lang="it-IT" i="1" dirty="0" err="1" smtClean="0"/>
              <a:t>Ubicumque</a:t>
            </a:r>
            <a:r>
              <a:rPr lang="it-IT" i="1" dirty="0" smtClean="0"/>
              <a:t> sum, </a:t>
            </a:r>
            <a:r>
              <a:rPr lang="it-IT" i="1" dirty="0" err="1" smtClean="0"/>
              <a:t>ibi</a:t>
            </a:r>
            <a:r>
              <a:rPr lang="it-IT" i="1" dirty="0" smtClean="0"/>
              <a:t> </a:t>
            </a:r>
            <a:r>
              <a:rPr lang="it-IT" i="1" dirty="0" err="1" smtClean="0"/>
              <a:t>meus</a:t>
            </a:r>
            <a:r>
              <a:rPr lang="it-IT" i="1" dirty="0" smtClean="0"/>
              <a:t> sum: rebus </a:t>
            </a:r>
            <a:r>
              <a:rPr lang="it-IT" i="1" dirty="0" err="1" smtClean="0"/>
              <a:t>enim</a:t>
            </a:r>
            <a:r>
              <a:rPr lang="it-IT" i="1" dirty="0" smtClean="0"/>
              <a:t> me non </a:t>
            </a:r>
            <a:r>
              <a:rPr lang="it-IT" i="1" dirty="0" err="1" smtClean="0"/>
              <a:t>trado</a:t>
            </a:r>
            <a:r>
              <a:rPr lang="it-IT" i="1" dirty="0" smtClean="0"/>
              <a:t> </a:t>
            </a:r>
            <a:r>
              <a:rPr lang="it-IT" i="1" dirty="0" err="1" smtClean="0"/>
              <a:t>sed</a:t>
            </a:r>
            <a:r>
              <a:rPr lang="it-IT" i="1" dirty="0" smtClean="0"/>
              <a:t> </a:t>
            </a:r>
            <a:r>
              <a:rPr lang="it-IT" i="1" dirty="0" err="1" smtClean="0"/>
              <a:t>commodo</a:t>
            </a:r>
            <a:r>
              <a:rPr lang="it-IT" i="1" dirty="0" smtClean="0"/>
              <a:t>. (</a:t>
            </a:r>
            <a:r>
              <a:rPr lang="it-IT" i="1" dirty="0" err="1" smtClean="0"/>
              <a:t>Ep</a:t>
            </a:r>
            <a:r>
              <a:rPr lang="it-IT" i="1" dirty="0" smtClean="0"/>
              <a:t>. 62,1)</a:t>
            </a:r>
            <a:endParaRPr lang="it-IT" i="1" dirty="0"/>
          </a:p>
        </p:txBody>
      </p:sp>
      <p:sp>
        <p:nvSpPr>
          <p:cNvPr id="3" name="Titolo 2"/>
          <p:cNvSpPr>
            <a:spLocks noGrp="1"/>
          </p:cNvSpPr>
          <p:nvPr>
            <p:ph type="title"/>
          </p:nvPr>
        </p:nvSpPr>
        <p:spPr/>
        <p:txBody>
          <a:bodyPr/>
          <a:lstStyle/>
          <a:p>
            <a:r>
              <a:rPr lang="it-IT" dirty="0"/>
              <a:t>INTERIORITA’ COME POSSESSO</a:t>
            </a:r>
          </a:p>
        </p:txBody>
      </p:sp>
    </p:spTree>
    <p:extLst>
      <p:ext uri="{BB962C8B-B14F-4D97-AF65-F5344CB8AC3E}">
        <p14:creationId xmlns:p14="http://schemas.microsoft.com/office/powerpoint/2010/main" val="985164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a:r>
              <a:rPr lang="it-IT" dirty="0" smtClean="0"/>
              <a:t>Quale esperienza politica è sottesa?</a:t>
            </a:r>
          </a:p>
          <a:p>
            <a:pPr marL="0" indent="0" algn="just">
              <a:buNone/>
            </a:pPr>
            <a:r>
              <a:rPr lang="it-IT" dirty="0" smtClean="0"/>
              <a:t>Seneca stesso afferma: tre sono i mali che ci fanno paura: la miseria, le malattie, la persecuzione dei potenti, e questo è il più temibile di tutti.</a:t>
            </a:r>
          </a:p>
          <a:p>
            <a:pPr marL="0" indent="0" algn="just">
              <a:buNone/>
            </a:pPr>
            <a:r>
              <a:rPr lang="it-IT" dirty="0" smtClean="0"/>
              <a:t>Caligola manda a morte Seneca, Claudio lo condanna all’esilio, Nerone lo manda a morte definitivamente.</a:t>
            </a:r>
          </a:p>
          <a:p>
            <a:pPr marL="0" indent="0" algn="just">
              <a:buNone/>
            </a:pPr>
            <a:r>
              <a:rPr lang="it-IT" dirty="0"/>
              <a:t>	</a:t>
            </a:r>
            <a:r>
              <a:rPr lang="it-IT" dirty="0" smtClean="0"/>
              <a:t>			</a:t>
            </a:r>
            <a:r>
              <a:rPr lang="it-IT" dirty="0" smtClean="0">
                <a:latin typeface="Wingdings"/>
                <a:ea typeface="Wingdings"/>
                <a:cs typeface="Wingdings"/>
                <a:sym typeface="Wingdings"/>
              </a:rPr>
              <a:t></a:t>
            </a:r>
            <a:endParaRPr lang="it-IT" dirty="0">
              <a:sym typeface="Wingdings"/>
            </a:endParaRPr>
          </a:p>
          <a:p>
            <a:pPr marL="0" indent="0" algn="just">
              <a:buNone/>
            </a:pPr>
            <a:r>
              <a:rPr lang="it-IT" dirty="0" smtClean="0">
                <a:sym typeface="Wingdings"/>
              </a:rPr>
              <a:t>Senso precario della vita, </a:t>
            </a:r>
            <a:r>
              <a:rPr lang="it-IT" i="1" dirty="0" smtClean="0">
                <a:sym typeface="Wingdings"/>
              </a:rPr>
              <a:t>rapina rerum omnium</a:t>
            </a:r>
          </a:p>
          <a:p>
            <a:pPr marL="0" indent="0" algn="just">
              <a:buNone/>
            </a:pPr>
            <a:r>
              <a:rPr lang="it-IT" dirty="0">
                <a:sym typeface="Wingdings"/>
              </a:rPr>
              <a:t>	</a:t>
            </a:r>
            <a:r>
              <a:rPr lang="it-IT" dirty="0" smtClean="0">
                <a:sym typeface="Wingdings"/>
              </a:rPr>
              <a:t>			</a:t>
            </a:r>
            <a:r>
              <a:rPr lang="it-IT" dirty="0" smtClean="0">
                <a:latin typeface="Wingdings"/>
                <a:ea typeface="Wingdings"/>
                <a:cs typeface="Wingdings"/>
                <a:sym typeface="Wingdings"/>
              </a:rPr>
              <a:t></a:t>
            </a:r>
            <a:endParaRPr lang="it-IT" dirty="0">
              <a:sym typeface="Wingdings"/>
            </a:endParaRPr>
          </a:p>
          <a:p>
            <a:pPr marL="0" indent="0" algn="just">
              <a:buNone/>
            </a:pPr>
            <a:r>
              <a:rPr lang="it-IT" dirty="0" smtClean="0">
                <a:sym typeface="Wingdings"/>
              </a:rPr>
              <a:t>Resta come unico bene inalienabile il possesso della propria anima.</a:t>
            </a:r>
            <a:endParaRPr lang="it-IT" dirty="0" smtClean="0"/>
          </a:p>
          <a:p>
            <a:pPr marL="0" indent="0">
              <a:buNone/>
            </a:pPr>
            <a:endParaRPr lang="it-IT" dirty="0" smtClean="0"/>
          </a:p>
          <a:p>
            <a:pPr marL="0" indent="0">
              <a:buNone/>
            </a:pPr>
            <a:endParaRPr lang="it-IT" dirty="0"/>
          </a:p>
        </p:txBody>
      </p:sp>
      <p:sp>
        <p:nvSpPr>
          <p:cNvPr id="3" name="Titolo 2"/>
          <p:cNvSpPr>
            <a:spLocks noGrp="1"/>
          </p:cNvSpPr>
          <p:nvPr>
            <p:ph type="title"/>
          </p:nvPr>
        </p:nvSpPr>
        <p:spPr/>
        <p:txBody>
          <a:bodyPr/>
          <a:lstStyle/>
          <a:p>
            <a:r>
              <a:rPr lang="it-IT" dirty="0"/>
              <a:t>INTERIORITA’ COME POSSESSO</a:t>
            </a:r>
          </a:p>
        </p:txBody>
      </p:sp>
    </p:spTree>
    <p:extLst>
      <p:ext uri="{BB962C8B-B14F-4D97-AF65-F5344CB8AC3E}">
        <p14:creationId xmlns:p14="http://schemas.microsoft.com/office/powerpoint/2010/main" val="2806375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ppt_w</p:attrName>
                                        </p:attrNameLst>
                                      </p:cBhvr>
                                      <p:tavLst>
                                        <p:tav tm="0" fmla="#ppt_w*sin(2.5*pi*$)">
                                          <p:val>
                                            <p:fltVal val="0"/>
                                          </p:val>
                                        </p:tav>
                                        <p:tav tm="100000">
                                          <p:val>
                                            <p:fltVal val="1"/>
                                          </p:val>
                                        </p:tav>
                                      </p:tavLst>
                                    </p:anim>
                                    <p:anim calcmode="lin" valueType="num">
                                      <p:cBhvr>
                                        <p:cTn id="9" dur="20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2000"/>
                                        <p:tgtEl>
                                          <p:spTgt spid="2">
                                            <p:txEl>
                                              <p:pRg st="0" end="0"/>
                                            </p:txEl>
                                          </p:spTgt>
                                        </p:tgtEl>
                                      </p:cBhvr>
                                    </p:animEffect>
                                    <p:anim calcmode="lin" valueType="num">
                                      <p:cBhvr>
                                        <p:cTn id="15" dur="2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2000"/>
                                        <p:tgtEl>
                                          <p:spTgt spid="2">
                                            <p:txEl>
                                              <p:pRg st="1" end="1"/>
                                            </p:txEl>
                                          </p:spTgt>
                                        </p:tgtEl>
                                      </p:cBhvr>
                                    </p:animEffect>
                                    <p:anim calcmode="lin" valueType="num">
                                      <p:cBhvr>
                                        <p:cTn id="22" dur="2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2000"/>
                                        <p:tgtEl>
                                          <p:spTgt spid="2">
                                            <p:txEl>
                                              <p:pRg st="2" end="2"/>
                                            </p:txEl>
                                          </p:spTgt>
                                        </p:tgtEl>
                                      </p:cBhvr>
                                    </p:animEffect>
                                    <p:anim calcmode="lin" valueType="num">
                                      <p:cBhvr>
                                        <p:cTn id="29"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2000"/>
                                        <p:tgtEl>
                                          <p:spTgt spid="2">
                                            <p:txEl>
                                              <p:pRg st="3" end="3"/>
                                            </p:txEl>
                                          </p:spTgt>
                                        </p:tgtEl>
                                      </p:cBhvr>
                                    </p:animEffect>
                                    <p:anim calcmode="lin" valueType="num">
                                      <p:cBhvr>
                                        <p:cTn id="36" dur="2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2000"/>
                                        <p:tgtEl>
                                          <p:spTgt spid="2">
                                            <p:txEl>
                                              <p:pRg st="4" end="4"/>
                                            </p:txEl>
                                          </p:spTgt>
                                        </p:tgtEl>
                                      </p:cBhvr>
                                    </p:animEffect>
                                    <p:anim calcmode="lin" valueType="num">
                                      <p:cBhvr>
                                        <p:cTn id="43"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44"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2000"/>
                                        <p:tgtEl>
                                          <p:spTgt spid="2">
                                            <p:txEl>
                                              <p:pRg st="5" end="5"/>
                                            </p:txEl>
                                          </p:spTgt>
                                        </p:tgtEl>
                                      </p:cBhvr>
                                    </p:animEffect>
                                    <p:anim calcmode="lin" valueType="num">
                                      <p:cBhvr>
                                        <p:cTn id="50" dur="2000" fill="hold"/>
                                        <p:tgtEl>
                                          <p:spTgt spid="2">
                                            <p:txEl>
                                              <p:pRg st="5" end="5"/>
                                            </p:txEl>
                                          </p:spTgt>
                                        </p:tgtEl>
                                        <p:attrNameLst>
                                          <p:attrName>ppt_w</p:attrName>
                                        </p:attrNameLst>
                                      </p:cBhvr>
                                      <p:tavLst>
                                        <p:tav tm="0" fmla="#ppt_w*sin(2.5*pi*$)">
                                          <p:val>
                                            <p:fltVal val="0"/>
                                          </p:val>
                                        </p:tav>
                                        <p:tav tm="100000">
                                          <p:val>
                                            <p:fltVal val="1"/>
                                          </p:val>
                                        </p:tav>
                                      </p:tavLst>
                                    </p:anim>
                                    <p:anim calcmode="lin" valueType="num">
                                      <p:cBhvr>
                                        <p:cTn id="51" dur="2000" fill="hold"/>
                                        <p:tgtEl>
                                          <p:spTgt spid="2">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2000"/>
                                        <p:tgtEl>
                                          <p:spTgt spid="2">
                                            <p:txEl>
                                              <p:pRg st="6" end="6"/>
                                            </p:txEl>
                                          </p:spTgt>
                                        </p:tgtEl>
                                      </p:cBhvr>
                                    </p:animEffect>
                                    <p:anim calcmode="lin" valueType="num">
                                      <p:cBhvr>
                                        <p:cTn id="57" dur="2000" fill="hold"/>
                                        <p:tgtEl>
                                          <p:spTgt spid="2">
                                            <p:txEl>
                                              <p:pRg st="6" end="6"/>
                                            </p:txEl>
                                          </p:spTgt>
                                        </p:tgtEl>
                                        <p:attrNameLst>
                                          <p:attrName>ppt_w</p:attrName>
                                        </p:attrNameLst>
                                      </p:cBhvr>
                                      <p:tavLst>
                                        <p:tav tm="0" fmla="#ppt_w*sin(2.5*pi*$)">
                                          <p:val>
                                            <p:fltVal val="0"/>
                                          </p:val>
                                        </p:tav>
                                        <p:tav tm="100000">
                                          <p:val>
                                            <p:fltVal val="1"/>
                                          </p:val>
                                        </p:tav>
                                      </p:tavLst>
                                    </p:anim>
                                    <p:anim calcmode="lin" valueType="num">
                                      <p:cBhvr>
                                        <p:cTn id="58" dur="2000" fill="hold"/>
                                        <p:tgtEl>
                                          <p:spTgt spid="2">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endParaRPr lang="it-IT" dirty="0" smtClean="0"/>
          </a:p>
          <a:p>
            <a:pPr marL="0" indent="0" algn="just">
              <a:buNone/>
            </a:pPr>
            <a:endParaRPr lang="it-IT" dirty="0"/>
          </a:p>
          <a:p>
            <a:pPr algn="just"/>
            <a:r>
              <a:rPr lang="it-IT" dirty="0" smtClean="0"/>
              <a:t>L’uso del riflessivo, sia diretto che indiretto, è forse il più frequente mezzo sintattico senecano con cui si esprime questo continuo ripiegarsi del soggetto su se stesso.</a:t>
            </a:r>
          </a:p>
          <a:p>
            <a:pPr marL="0" indent="0" algn="just">
              <a:buNone/>
            </a:pPr>
            <a:endParaRPr lang="it-IT" dirty="0"/>
          </a:p>
        </p:txBody>
      </p:sp>
      <p:sp>
        <p:nvSpPr>
          <p:cNvPr id="3" name="Titolo 2"/>
          <p:cNvSpPr>
            <a:spLocks noGrp="1"/>
          </p:cNvSpPr>
          <p:nvPr>
            <p:ph type="title"/>
          </p:nvPr>
        </p:nvSpPr>
        <p:spPr/>
        <p:txBody>
          <a:bodyPr/>
          <a:lstStyle/>
          <a:p>
            <a:pPr algn="just"/>
            <a:r>
              <a:rPr lang="it-IT" dirty="0"/>
              <a:t>INTERIORITA’ COME POSSESSO</a:t>
            </a:r>
          </a:p>
        </p:txBody>
      </p:sp>
    </p:spTree>
    <p:extLst>
      <p:ext uri="{BB962C8B-B14F-4D97-AF65-F5344CB8AC3E}">
        <p14:creationId xmlns:p14="http://schemas.microsoft.com/office/powerpoint/2010/main" val="639861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ppt_w</p:attrName>
                                        </p:attrNameLst>
                                      </p:cBhvr>
                                      <p:tavLst>
                                        <p:tav tm="0" fmla="#ppt_w*sin(2.5*pi*$)">
                                          <p:val>
                                            <p:fltVal val="0"/>
                                          </p:val>
                                        </p:tav>
                                        <p:tav tm="100000">
                                          <p:val>
                                            <p:fltVal val="1"/>
                                          </p:val>
                                        </p:tav>
                                      </p:tavLst>
                                    </p:anim>
                                    <p:anim calcmode="lin" valueType="num">
                                      <p:cBhvr>
                                        <p:cTn id="9" dur="2000" fill="hold"/>
                                        <p:tgtEl>
                                          <p:spTgt spid="2">
                                            <p:bg/>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2000"/>
                                        <p:tgtEl>
                                          <p:spTgt spid="2">
                                            <p:txEl>
                                              <p:pRg st="2" end="2"/>
                                            </p:txEl>
                                          </p:spTgt>
                                        </p:tgtEl>
                                      </p:cBhvr>
                                    </p:animEffect>
                                    <p:anim calcmode="lin" valueType="num">
                                      <p:cBhvr>
                                        <p:cTn id="15" dur="2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In controtendenza rispetto al latino (es. </a:t>
            </a:r>
            <a:r>
              <a:rPr lang="it-IT" i="1" dirty="0" err="1" smtClean="0"/>
              <a:t>excrucior</a:t>
            </a:r>
            <a:r>
              <a:rPr lang="it-IT" dirty="0" smtClean="0"/>
              <a:t> di Catullo) che sostituiva il passivo al riflessivo, Seneca preferisce il secondo al primo: </a:t>
            </a:r>
            <a:r>
              <a:rPr lang="it-IT" i="1" dirty="0" smtClean="0"/>
              <a:t>se ornare</a:t>
            </a:r>
            <a:r>
              <a:rPr lang="it-IT" dirty="0" smtClean="0"/>
              <a:t> piuttosto che </a:t>
            </a:r>
            <a:r>
              <a:rPr lang="it-IT" i="1" dirty="0" err="1" smtClean="0"/>
              <a:t>ornari</a:t>
            </a:r>
            <a:r>
              <a:rPr lang="it-IT" dirty="0" smtClean="0"/>
              <a:t>, perché tale diatesi fa sentire maggiormente l’attività del soggetto. </a:t>
            </a:r>
          </a:p>
          <a:p>
            <a:pPr algn="just"/>
            <a:r>
              <a:rPr lang="it-IT" dirty="0"/>
              <a:t>I</a:t>
            </a:r>
            <a:r>
              <a:rPr lang="it-IT" dirty="0" smtClean="0"/>
              <a:t>l riflessivo afferma la consapevolezza e responsabilità dell’agente che prende se stesso a oggetto della propria azione. </a:t>
            </a:r>
          </a:p>
        </p:txBody>
      </p:sp>
      <p:sp>
        <p:nvSpPr>
          <p:cNvPr id="3" name="Titolo 2"/>
          <p:cNvSpPr>
            <a:spLocks noGrp="1"/>
          </p:cNvSpPr>
          <p:nvPr>
            <p:ph type="title"/>
          </p:nvPr>
        </p:nvSpPr>
        <p:spPr/>
        <p:txBody>
          <a:bodyPr/>
          <a:lstStyle/>
          <a:p>
            <a:r>
              <a:rPr lang="it-IT" dirty="0" smtClean="0"/>
              <a:t>	RIFLESSIVO DIRETTO</a:t>
            </a:r>
            <a:endParaRPr lang="it-IT" dirty="0"/>
          </a:p>
        </p:txBody>
      </p:sp>
    </p:spTree>
    <p:extLst>
      <p:ext uri="{BB962C8B-B14F-4D97-AF65-F5344CB8AC3E}">
        <p14:creationId xmlns:p14="http://schemas.microsoft.com/office/powerpoint/2010/main" val="2801969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smtClean="0"/>
              <a:t> Anche nell’uso del riflessivo diretto Seneca innova:</a:t>
            </a:r>
          </a:p>
          <a:p>
            <a:pPr marL="0" indent="0" algn="just">
              <a:buNone/>
            </a:pPr>
            <a:endParaRPr lang="it-IT" dirty="0"/>
          </a:p>
          <a:p>
            <a:pPr marL="514350" indent="-514350" algn="just">
              <a:buAutoNum type="arabicParenR"/>
            </a:pPr>
            <a:r>
              <a:rPr lang="it-IT" i="1" dirty="0" err="1" smtClean="0"/>
              <a:t>Deprehender</a:t>
            </a:r>
            <a:r>
              <a:rPr lang="it-IT" dirty="0" err="1" smtClean="0"/>
              <a:t>e</a:t>
            </a:r>
            <a:r>
              <a:rPr lang="it-IT" dirty="0" smtClean="0"/>
              <a:t>: cogliere uno nel fare qualcosa, come termine giuridico cogliere in flagrante. Tale senso mal si presta alla diatesi riflessiva, alla quale Seneca arriverà per gradi:</a:t>
            </a:r>
          </a:p>
          <a:p>
            <a:pPr marL="0" indent="0" algn="just">
              <a:buNone/>
            </a:pPr>
            <a:r>
              <a:rPr lang="it-IT" i="1" dirty="0" err="1" smtClean="0"/>
              <a:t>Illum</a:t>
            </a:r>
            <a:r>
              <a:rPr lang="it-IT" i="1" dirty="0" smtClean="0"/>
              <a:t> </a:t>
            </a:r>
            <a:r>
              <a:rPr lang="it-IT" i="1" dirty="0" err="1" smtClean="0"/>
              <a:t>habitum</a:t>
            </a:r>
            <a:r>
              <a:rPr lang="it-IT" i="1" dirty="0" smtClean="0"/>
              <a:t> in me </a:t>
            </a:r>
            <a:r>
              <a:rPr lang="it-IT" i="1" dirty="0" err="1" smtClean="0"/>
              <a:t>maxime</a:t>
            </a:r>
            <a:r>
              <a:rPr lang="it-IT" i="1" dirty="0" smtClean="0"/>
              <a:t> </a:t>
            </a:r>
            <a:r>
              <a:rPr lang="it-IT" i="1" dirty="0" err="1" smtClean="0"/>
              <a:t>deprendo</a:t>
            </a:r>
            <a:endParaRPr lang="it-IT" i="1" dirty="0" smtClean="0"/>
          </a:p>
          <a:p>
            <a:pPr marL="0" indent="0" algn="just">
              <a:buNone/>
            </a:pPr>
            <a:r>
              <a:rPr lang="it-IT" i="1" dirty="0" smtClean="0"/>
              <a:t>Facile est… </a:t>
            </a:r>
            <a:r>
              <a:rPr lang="it-IT" i="1" dirty="0" err="1" smtClean="0"/>
              <a:t>adfectus</a:t>
            </a:r>
            <a:r>
              <a:rPr lang="it-IT" i="1" dirty="0" smtClean="0"/>
              <a:t> </a:t>
            </a:r>
            <a:r>
              <a:rPr lang="it-IT" i="1" dirty="0" err="1" smtClean="0"/>
              <a:t>suos</a:t>
            </a:r>
            <a:r>
              <a:rPr lang="it-IT" i="1" dirty="0" smtClean="0"/>
              <a:t>… </a:t>
            </a:r>
            <a:r>
              <a:rPr lang="it-IT" i="1" dirty="0" err="1" smtClean="0"/>
              <a:t>deprehendere</a:t>
            </a:r>
            <a:endParaRPr lang="it-IT" i="1" dirty="0" smtClean="0"/>
          </a:p>
          <a:p>
            <a:pPr marL="0" indent="0" algn="just">
              <a:buNone/>
            </a:pPr>
            <a:r>
              <a:rPr lang="it-IT" i="1" dirty="0" err="1" smtClean="0"/>
              <a:t>Deprehendas</a:t>
            </a:r>
            <a:r>
              <a:rPr lang="it-IT" i="1" dirty="0" smtClean="0"/>
              <a:t> te </a:t>
            </a:r>
            <a:r>
              <a:rPr lang="it-IT" i="1" dirty="0" err="1" smtClean="0"/>
              <a:t>oportet</a:t>
            </a:r>
            <a:r>
              <a:rPr lang="it-IT" i="1" dirty="0" smtClean="0"/>
              <a:t>, </a:t>
            </a:r>
            <a:r>
              <a:rPr lang="it-IT" i="1" dirty="0" err="1" smtClean="0"/>
              <a:t>antequam</a:t>
            </a:r>
            <a:r>
              <a:rPr lang="it-IT" i="1" dirty="0" smtClean="0"/>
              <a:t> </a:t>
            </a:r>
            <a:r>
              <a:rPr lang="it-IT" i="1" dirty="0" err="1" smtClean="0"/>
              <a:t>emendes</a:t>
            </a:r>
            <a:endParaRPr lang="it-IT" i="1" dirty="0"/>
          </a:p>
        </p:txBody>
      </p:sp>
      <p:sp>
        <p:nvSpPr>
          <p:cNvPr id="3" name="Titolo 2"/>
          <p:cNvSpPr>
            <a:spLocks noGrp="1"/>
          </p:cNvSpPr>
          <p:nvPr>
            <p:ph type="title"/>
          </p:nvPr>
        </p:nvSpPr>
        <p:spPr/>
        <p:txBody>
          <a:bodyPr/>
          <a:lstStyle/>
          <a:p>
            <a:r>
              <a:rPr lang="it-IT" dirty="0" smtClean="0"/>
              <a:t>	RIFLESSIVO </a:t>
            </a:r>
            <a:r>
              <a:rPr lang="it-IT" dirty="0"/>
              <a:t>DIRETTO</a:t>
            </a:r>
          </a:p>
        </p:txBody>
      </p:sp>
    </p:spTree>
    <p:extLst>
      <p:ext uri="{BB962C8B-B14F-4D97-AF65-F5344CB8AC3E}">
        <p14:creationId xmlns:p14="http://schemas.microsoft.com/office/powerpoint/2010/main" val="2640388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
                                        <p:tgtEl>
                                          <p:spTgt spid="2">
                                            <p:bg/>
                                          </p:spTgt>
                                        </p:tgtEl>
                                      </p:cBhvr>
                                    </p:animEffect>
                                    <p:anim calcmode="lin" valueType="num">
                                      <p:cBhvr>
                                        <p:cTn id="8" dur="400" fill="hold"/>
                                        <p:tgtEl>
                                          <p:spTgt spid="2">
                                            <p:bg/>
                                          </p:spTgt>
                                        </p:tgtEl>
                                        <p:attrNameLst>
                                          <p:attrName>ppt_x</p:attrName>
                                        </p:attrNameLst>
                                      </p:cBhvr>
                                      <p:tavLst>
                                        <p:tav tm="0">
                                          <p:val>
                                            <p:strVal val="#ppt_x"/>
                                          </p:val>
                                        </p:tav>
                                        <p:tav tm="100000">
                                          <p:val>
                                            <p:strVal val="#ppt_x"/>
                                          </p:val>
                                        </p:tav>
                                      </p:tavLst>
                                    </p:anim>
                                    <p:anim calcmode="lin" valueType="num">
                                      <p:cBhvr>
                                        <p:cTn id="9" dur="400" fill="hold"/>
                                        <p:tgtEl>
                                          <p:spTgt spid="2">
                                            <p:bg/>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00"/>
                                        <p:tgtEl>
                                          <p:spTgt spid="2">
                                            <p:txEl>
                                              <p:pRg st="0" end="0"/>
                                            </p:txEl>
                                          </p:spTgt>
                                        </p:tgtEl>
                                      </p:cBhvr>
                                    </p:animEffect>
                                    <p:anim calcmode="lin" valueType="num">
                                      <p:cBhvr>
                                        <p:cTn id="17"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8"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100"/>
                                        <p:tgtEl>
                                          <p:spTgt spid="2">
                                            <p:txEl>
                                              <p:pRg st="2" end="2"/>
                                            </p:txEl>
                                          </p:spTgt>
                                        </p:tgtEl>
                                      </p:cBhvr>
                                    </p:animEffect>
                                    <p:anim calcmode="lin" valueType="num">
                                      <p:cBhvr>
                                        <p:cTn id="26"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
                                        <p:tgtEl>
                                          <p:spTgt spid="2">
                                            <p:txEl>
                                              <p:pRg st="3" end="3"/>
                                            </p:txEl>
                                          </p:spTgt>
                                        </p:tgtEl>
                                      </p:cBhvr>
                                    </p:animEffect>
                                    <p:anim calcmode="lin" valueType="num">
                                      <p:cBhvr>
                                        <p:cTn id="35"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fade">
                                      <p:cBhvr>
                                        <p:cTn id="43" dur="100"/>
                                        <p:tgtEl>
                                          <p:spTgt spid="2">
                                            <p:txEl>
                                              <p:pRg st="4" end="4"/>
                                            </p:txEl>
                                          </p:spTgt>
                                        </p:tgtEl>
                                      </p:cBhvr>
                                    </p:animEffect>
                                    <p:anim calcmode="lin" valueType="num">
                                      <p:cBhvr>
                                        <p:cTn id="44" dur="4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2">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2">
                                            <p:txEl>
                                              <p:pRg st="5" end="5"/>
                                            </p:txEl>
                                          </p:spTgt>
                                        </p:tgtEl>
                                        <p:attrNameLst>
                                          <p:attrName>style.visibility</p:attrName>
                                        </p:attrNameLst>
                                      </p:cBhvr>
                                      <p:to>
                                        <p:strVal val="visible"/>
                                      </p:to>
                                    </p:set>
                                    <p:animEffect transition="in" filter="fade">
                                      <p:cBhvr>
                                        <p:cTn id="52" dur="100"/>
                                        <p:tgtEl>
                                          <p:spTgt spid="2">
                                            <p:txEl>
                                              <p:pRg st="5" end="5"/>
                                            </p:txEl>
                                          </p:spTgt>
                                        </p:tgtEl>
                                      </p:cBhvr>
                                    </p:animEffect>
                                    <p:anim calcmode="lin" valueType="num">
                                      <p:cBhvr>
                                        <p:cTn id="53" dur="4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2">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smtClean="0"/>
              <a:t>2) </a:t>
            </a:r>
            <a:r>
              <a:rPr lang="it-IT" i="1" dirty="0" err="1" smtClean="0"/>
              <a:t>Excutere</a:t>
            </a:r>
            <a:r>
              <a:rPr lang="it-IT" dirty="0" smtClean="0"/>
              <a:t>: ha significato concreto e visivo, fare uscire scuotendo e spesso equivale al nostro perquisire, frugare.</a:t>
            </a:r>
          </a:p>
          <a:p>
            <a:pPr marL="0" indent="0" algn="just">
              <a:buNone/>
            </a:pPr>
            <a:r>
              <a:rPr lang="it-IT" dirty="0" smtClean="0"/>
              <a:t>In Seneca la diatesi riflessiva, identificando l’oggetto con la coscienza del soggetto, dà al verbo un’accezione tutta metaforica e spirituale:</a:t>
            </a:r>
          </a:p>
          <a:p>
            <a:pPr marL="0" indent="0" algn="just">
              <a:buNone/>
            </a:pPr>
            <a:r>
              <a:rPr lang="it-IT" i="1" dirty="0" err="1" smtClean="0"/>
              <a:t>Excute</a:t>
            </a:r>
            <a:r>
              <a:rPr lang="it-IT" i="1" dirty="0" smtClean="0"/>
              <a:t> te</a:t>
            </a:r>
            <a:r>
              <a:rPr lang="it-IT" dirty="0" smtClean="0"/>
              <a:t>: fruga in tutte le pieghe della tua anima. </a:t>
            </a:r>
            <a:endParaRPr lang="it-IT" dirty="0"/>
          </a:p>
        </p:txBody>
      </p:sp>
      <p:sp>
        <p:nvSpPr>
          <p:cNvPr id="3" name="Titolo 2"/>
          <p:cNvSpPr>
            <a:spLocks noGrp="1"/>
          </p:cNvSpPr>
          <p:nvPr>
            <p:ph type="title"/>
          </p:nvPr>
        </p:nvSpPr>
        <p:spPr/>
        <p:txBody>
          <a:bodyPr/>
          <a:lstStyle/>
          <a:p>
            <a:r>
              <a:rPr lang="it-IT" dirty="0" smtClean="0"/>
              <a:t>	RIFLESSIVO </a:t>
            </a:r>
            <a:r>
              <a:rPr lang="it-IT" dirty="0"/>
              <a:t>DIRETTO</a:t>
            </a:r>
          </a:p>
        </p:txBody>
      </p:sp>
    </p:spTree>
    <p:extLst>
      <p:ext uri="{BB962C8B-B14F-4D97-AF65-F5344CB8AC3E}">
        <p14:creationId xmlns:p14="http://schemas.microsoft.com/office/powerpoint/2010/main" val="2946553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a:r>
              <a:rPr lang="it-IT" dirty="0" smtClean="0"/>
              <a:t>In qualche caso la </a:t>
            </a:r>
            <a:r>
              <a:rPr lang="it-IT" i="1" dirty="0" err="1" smtClean="0"/>
              <a:t>iunctura</a:t>
            </a:r>
            <a:r>
              <a:rPr lang="it-IT" dirty="0" smtClean="0"/>
              <a:t> senecana è a lui precedente: già Cicerone parla di </a:t>
            </a:r>
            <a:r>
              <a:rPr lang="it-IT" i="1" dirty="0" err="1" smtClean="0"/>
              <a:t>secum</a:t>
            </a:r>
            <a:r>
              <a:rPr lang="it-IT" i="1" dirty="0" smtClean="0"/>
              <a:t> esse</a:t>
            </a:r>
            <a:r>
              <a:rPr lang="it-IT" dirty="0" smtClean="0"/>
              <a:t> e </a:t>
            </a:r>
            <a:r>
              <a:rPr lang="it-IT" i="1" dirty="0" err="1" smtClean="0"/>
              <a:t>secum</a:t>
            </a:r>
            <a:r>
              <a:rPr lang="it-IT" i="1" dirty="0" smtClean="0"/>
              <a:t> vivere</a:t>
            </a:r>
            <a:r>
              <a:rPr lang="it-IT" dirty="0" smtClean="0"/>
              <a:t>. Seneca lo ripete più volte, variandolo con </a:t>
            </a:r>
            <a:r>
              <a:rPr lang="it-IT" i="1" dirty="0" err="1" smtClean="0"/>
              <a:t>secum</a:t>
            </a:r>
            <a:r>
              <a:rPr lang="it-IT" i="1" dirty="0" smtClean="0"/>
              <a:t> </a:t>
            </a:r>
            <a:r>
              <a:rPr lang="it-IT" i="1" dirty="0" err="1" smtClean="0"/>
              <a:t>morari</a:t>
            </a:r>
            <a:r>
              <a:rPr lang="it-IT" dirty="0" smtClean="0"/>
              <a:t>: lo stare con se stesso.</a:t>
            </a:r>
          </a:p>
          <a:p>
            <a:pPr algn="just"/>
            <a:r>
              <a:rPr lang="it-IT" dirty="0" smtClean="0"/>
              <a:t>Per esprimere questa divina solitudine del saggio Seneca usa un hapax sintattico: </a:t>
            </a:r>
            <a:r>
              <a:rPr lang="it-IT" dirty="0" err="1" smtClean="0"/>
              <a:t>adquiescere</a:t>
            </a:r>
            <a:r>
              <a:rPr lang="it-IT" dirty="0" smtClean="0"/>
              <a:t> + dativo della persona (</a:t>
            </a:r>
            <a:r>
              <a:rPr lang="it-IT" dirty="0" err="1" smtClean="0"/>
              <a:t>sibi</a:t>
            </a:r>
            <a:r>
              <a:rPr lang="it-IT" dirty="0" smtClean="0"/>
              <a:t>). Cicerone avrebbe usato in + </a:t>
            </a:r>
            <a:r>
              <a:rPr lang="it-IT" dirty="0" err="1" smtClean="0"/>
              <a:t>abl</a:t>
            </a:r>
            <a:r>
              <a:rPr lang="it-IT" dirty="0" smtClean="0"/>
              <a:t>: il rapporto locale della sintassi classica si oscura di fronte al valore di fine o vantaggio del dativo.</a:t>
            </a:r>
          </a:p>
          <a:p>
            <a:pPr marL="0" indent="0" algn="just">
              <a:buNone/>
            </a:pPr>
            <a:r>
              <a:rPr lang="it-IT" dirty="0" smtClean="0"/>
              <a:t>N.B.</a:t>
            </a:r>
            <a:r>
              <a:rPr lang="it-IT" dirty="0"/>
              <a:t> Il lettore di Seneca è colpito dalla quantità e novità dei dativi riflessivi.</a:t>
            </a:r>
          </a:p>
          <a:p>
            <a:pPr marL="0" indent="0" algn="just">
              <a:buNone/>
            </a:pPr>
            <a:endParaRPr lang="it-IT" dirty="0" smtClean="0"/>
          </a:p>
        </p:txBody>
      </p:sp>
      <p:sp>
        <p:nvSpPr>
          <p:cNvPr id="3" name="Titolo 2"/>
          <p:cNvSpPr>
            <a:spLocks noGrp="1"/>
          </p:cNvSpPr>
          <p:nvPr>
            <p:ph type="title"/>
          </p:nvPr>
        </p:nvSpPr>
        <p:spPr/>
        <p:txBody>
          <a:bodyPr/>
          <a:lstStyle/>
          <a:p>
            <a:r>
              <a:rPr lang="it-IT" dirty="0" smtClean="0"/>
              <a:t>	RIFLESSIVO INDIRETTO</a:t>
            </a:r>
            <a:endParaRPr lang="it-IT" dirty="0"/>
          </a:p>
        </p:txBody>
      </p:sp>
    </p:spTree>
    <p:extLst>
      <p:ext uri="{BB962C8B-B14F-4D97-AF65-F5344CB8AC3E}">
        <p14:creationId xmlns:p14="http://schemas.microsoft.com/office/powerpoint/2010/main" val="2081186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1000" fill="hold"/>
                                        <p:tgtEl>
                                          <p:spTgt spid="2">
                                            <p:bg/>
                                          </p:spTgt>
                                        </p:tgtEl>
                                        <p:attrNameLst>
                                          <p:attrName>ppt_w</p:attrName>
                                        </p:attrNameLst>
                                      </p:cBhvr>
                                      <p:tavLst>
                                        <p:tav tm="0">
                                          <p:val>
                                            <p:fltVal val="0"/>
                                          </p:val>
                                        </p:tav>
                                        <p:tav tm="100000">
                                          <p:val>
                                            <p:strVal val="#ppt_w"/>
                                          </p:val>
                                        </p:tav>
                                      </p:tavLst>
                                    </p:anim>
                                    <p:anim calcmode="lin" valueType="num">
                                      <p:cBhvr>
                                        <p:cTn id="8" dur="1000" fill="hold"/>
                                        <p:tgtEl>
                                          <p:spTgt spid="2">
                                            <p:bg/>
                                          </p:spTgt>
                                        </p:tgtEl>
                                        <p:attrNameLst>
                                          <p:attrName>ppt_h</p:attrName>
                                        </p:attrNameLst>
                                      </p:cBhvr>
                                      <p:tavLst>
                                        <p:tav tm="0">
                                          <p:val>
                                            <p:fltVal val="0"/>
                                          </p:val>
                                        </p:tav>
                                        <p:tav tm="100000">
                                          <p:val>
                                            <p:strVal val="#ppt_h"/>
                                          </p:val>
                                        </p:tav>
                                      </p:tavLst>
                                    </p:anim>
                                    <p:anim calcmode="lin" valueType="num">
                                      <p:cBhvr>
                                        <p:cTn id="9" dur="1000" fill="hold"/>
                                        <p:tgtEl>
                                          <p:spTgt spid="2">
                                            <p:bg/>
                                          </p:spTgt>
                                        </p:tgtEl>
                                        <p:attrNameLst>
                                          <p:attrName>style.rotation</p:attrName>
                                        </p:attrNameLst>
                                      </p:cBhvr>
                                      <p:tavLst>
                                        <p:tav tm="0">
                                          <p:val>
                                            <p:fltVal val="90"/>
                                          </p:val>
                                        </p:tav>
                                        <p:tav tm="100000">
                                          <p:val>
                                            <p:fltVal val="0"/>
                                          </p:val>
                                        </p:tav>
                                      </p:tavLst>
                                    </p:anim>
                                    <p:animEffect transition="in" filter="fade">
                                      <p:cBhvr>
                                        <p:cTn id="10" dur="1000"/>
                                        <p:tgtEl>
                                          <p:spTgt spid="2">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just">
              <a:buNone/>
            </a:pPr>
            <a:r>
              <a:rPr lang="it-IT" dirty="0" smtClean="0"/>
              <a:t>UN DATIVO INTERESSANTE…</a:t>
            </a:r>
          </a:p>
          <a:p>
            <a:pPr marL="0" indent="0" algn="just">
              <a:buNone/>
            </a:pPr>
            <a:r>
              <a:rPr lang="it-IT" dirty="0" smtClean="0"/>
              <a:t>Quando il filosofo si rimprovera e si sprona ad affrettare il passo ormai stanco sulla via della perfezione morale, usa una </a:t>
            </a:r>
            <a:r>
              <a:rPr lang="it-IT" i="1" dirty="0" err="1" smtClean="0"/>
              <a:t>iunctura</a:t>
            </a:r>
            <a:r>
              <a:rPr lang="it-IT" dirty="0" smtClean="0"/>
              <a:t> di vaga risonanza biblica: </a:t>
            </a:r>
            <a:r>
              <a:rPr lang="it-IT" i="1" dirty="0" smtClean="0"/>
              <a:t>clamo </a:t>
            </a:r>
            <a:r>
              <a:rPr lang="it-IT" i="1" dirty="0" err="1" smtClean="0"/>
              <a:t>mihi</a:t>
            </a:r>
            <a:r>
              <a:rPr lang="it-IT" i="1" dirty="0" smtClean="0"/>
              <a:t> ipse</a:t>
            </a:r>
            <a:r>
              <a:rPr lang="it-IT" dirty="0" smtClean="0"/>
              <a:t>. Anche il salmista </a:t>
            </a:r>
            <a:r>
              <a:rPr lang="it-IT" i="1" dirty="0" err="1" smtClean="0"/>
              <a:t>clamat</a:t>
            </a:r>
            <a:r>
              <a:rPr lang="it-IT" i="1" dirty="0" smtClean="0"/>
              <a:t> in corde suo</a:t>
            </a:r>
            <a:r>
              <a:rPr lang="it-IT" dirty="0" smtClean="0"/>
              <a:t>; ma grida a Dio da un abisso di peccato e di dolore.</a:t>
            </a:r>
          </a:p>
          <a:p>
            <a:pPr marL="0" indent="0" algn="just">
              <a:buNone/>
            </a:pPr>
            <a:r>
              <a:rPr lang="it-IT" dirty="0" smtClean="0"/>
              <a:t>In Seneca nessun dio risponde: il grido nasce e muore nell’interiorità di un animo, alle cui sole forze è affidata la responsabilità e l’orgoglio di quello che Seneca chiama </a:t>
            </a:r>
            <a:r>
              <a:rPr lang="it-IT" i="1" dirty="0" err="1" smtClean="0"/>
              <a:t>transilire</a:t>
            </a:r>
            <a:r>
              <a:rPr lang="it-IT" i="1" dirty="0" smtClean="0"/>
              <a:t> </a:t>
            </a:r>
            <a:r>
              <a:rPr lang="it-IT" i="1" dirty="0" err="1" smtClean="0"/>
              <a:t>mortalitatem</a:t>
            </a:r>
            <a:r>
              <a:rPr lang="it-IT" i="1" dirty="0" smtClean="0"/>
              <a:t> </a:t>
            </a:r>
            <a:r>
              <a:rPr lang="it-IT" i="1" dirty="0" err="1" smtClean="0"/>
              <a:t>suam</a:t>
            </a:r>
            <a:r>
              <a:rPr lang="it-IT" dirty="0" smtClean="0"/>
              <a:t>.</a:t>
            </a:r>
          </a:p>
        </p:txBody>
      </p:sp>
      <p:sp>
        <p:nvSpPr>
          <p:cNvPr id="3" name="Titolo 2"/>
          <p:cNvSpPr>
            <a:spLocks noGrp="1"/>
          </p:cNvSpPr>
          <p:nvPr>
            <p:ph type="title"/>
          </p:nvPr>
        </p:nvSpPr>
        <p:spPr/>
        <p:txBody>
          <a:bodyPr/>
          <a:lstStyle/>
          <a:p>
            <a:r>
              <a:rPr lang="it-IT" dirty="0" smtClean="0"/>
              <a:t>	RIFLESSIVO </a:t>
            </a:r>
            <a:r>
              <a:rPr lang="it-IT" dirty="0"/>
              <a:t>INDIRETTO</a:t>
            </a:r>
          </a:p>
        </p:txBody>
      </p:sp>
    </p:spTree>
    <p:extLst>
      <p:ext uri="{BB962C8B-B14F-4D97-AF65-F5344CB8AC3E}">
        <p14:creationId xmlns:p14="http://schemas.microsoft.com/office/powerpoint/2010/main" val="15535624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900" decel="100000" fill="hold"/>
                                        <p:tgtEl>
                                          <p:spTgt spid="2">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fade">
                                      <p:cBhvr>
                                        <p:cTn id="23" dur="1000"/>
                                        <p:tgtEl>
                                          <p:spTgt spid="2">
                                            <p:txEl>
                                              <p:pRg st="1" end="1"/>
                                            </p:txEl>
                                          </p:spTgt>
                                        </p:tgtEl>
                                      </p:cBhvr>
                                    </p:animEffect>
                                    <p:anim calcmode="lin" valueType="num">
                                      <p:cBhvr>
                                        <p:cTn id="2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1000"/>
                                        <p:tgtEl>
                                          <p:spTgt spid="2">
                                            <p:txEl>
                                              <p:pRg st="2" end="2"/>
                                            </p:txEl>
                                          </p:spTgt>
                                        </p:tgtEl>
                                      </p:cBhvr>
                                    </p:animEffect>
                                    <p:anim calcmode="lin" valueType="num">
                                      <p:cBhvr>
                                        <p:cTn id="3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Su questa base Seneca chiede che venga giudicato il suo stile:</a:t>
            </a:r>
          </a:p>
          <a:p>
            <a:pPr algn="just"/>
            <a:endParaRPr lang="it-IT" dirty="0" smtClean="0"/>
          </a:p>
          <a:p>
            <a:pPr marL="0" indent="0" algn="just">
              <a:buNone/>
            </a:pPr>
            <a:r>
              <a:rPr lang="it-IT" dirty="0" smtClean="0"/>
              <a:t>“E’ lo stile drammatico dell’anima umana che è in guerra con se stessa; e se la prosa di questi due sommi [Seneca e Tacito] è barocca, ciò è perché l’anima umana è barocca”.</a:t>
            </a:r>
          </a:p>
          <a:p>
            <a:pPr marL="0" indent="0" algn="r">
              <a:buNone/>
            </a:pPr>
            <a:r>
              <a:rPr lang="it-IT" dirty="0"/>
              <a:t>	</a:t>
            </a:r>
            <a:r>
              <a:rPr lang="it-IT" dirty="0" smtClean="0"/>
              <a:t>				Concetto Marchesi</a:t>
            </a:r>
          </a:p>
          <a:p>
            <a:pPr algn="r"/>
            <a:endParaRPr lang="it-IT" dirty="0" smtClean="0"/>
          </a:p>
        </p:txBody>
      </p:sp>
      <p:sp>
        <p:nvSpPr>
          <p:cNvPr id="3" name="Titolo 2"/>
          <p:cNvSpPr>
            <a:spLocks noGrp="1"/>
          </p:cNvSpPr>
          <p:nvPr>
            <p:ph type="title"/>
          </p:nvPr>
        </p:nvSpPr>
        <p:spPr/>
        <p:txBody>
          <a:bodyPr>
            <a:normAutofit fontScale="90000"/>
          </a:bodyPr>
          <a:lstStyle/>
          <a:p>
            <a:pPr algn="ctr"/>
            <a:r>
              <a:rPr lang="it-IT" dirty="0" smtClean="0"/>
              <a:t>	</a:t>
            </a:r>
            <a:r>
              <a:rPr lang="it-IT" i="1" dirty="0" smtClean="0"/>
              <a:t>QUAE </a:t>
            </a:r>
            <a:r>
              <a:rPr lang="it-IT" i="1" dirty="0"/>
              <a:t>PHILOSOPHIA FUIT, </a:t>
            </a:r>
            <a:r>
              <a:rPr lang="it-IT" i="1" dirty="0" smtClean="0"/>
              <a:t/>
            </a:r>
            <a:br>
              <a:rPr lang="it-IT" i="1" dirty="0" smtClean="0"/>
            </a:br>
            <a:r>
              <a:rPr lang="it-IT" i="1" dirty="0" smtClean="0"/>
              <a:t>	FACTA </a:t>
            </a:r>
            <a:r>
              <a:rPr lang="it-IT" i="1" dirty="0"/>
              <a:t>PHILOLOGIA EST</a:t>
            </a:r>
          </a:p>
        </p:txBody>
      </p:sp>
    </p:spTree>
    <p:extLst>
      <p:ext uri="{BB962C8B-B14F-4D97-AF65-F5344CB8AC3E}">
        <p14:creationId xmlns:p14="http://schemas.microsoft.com/office/powerpoint/2010/main" val="9212906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smtClean="0"/>
              <a:t>Questo uso del dativo culmina nella coesistenza di due riflessivi:</a:t>
            </a:r>
          </a:p>
          <a:p>
            <a:pPr marL="0" indent="0" algn="just">
              <a:buNone/>
            </a:pPr>
            <a:r>
              <a:rPr lang="it-IT" dirty="0" smtClean="0"/>
              <a:t>Es. </a:t>
            </a:r>
            <a:r>
              <a:rPr lang="it-IT" i="1" dirty="0" err="1" smtClean="0"/>
              <a:t>Nullum</a:t>
            </a:r>
            <a:r>
              <a:rPr lang="it-IT" i="1" dirty="0" smtClean="0"/>
              <a:t> (</a:t>
            </a:r>
            <a:r>
              <a:rPr lang="it-IT" i="1" dirty="0" err="1" smtClean="0"/>
              <a:t>bonum</a:t>
            </a:r>
            <a:r>
              <a:rPr lang="it-IT" i="1" dirty="0" smtClean="0"/>
              <a:t>) est, </a:t>
            </a:r>
            <a:r>
              <a:rPr lang="it-IT" i="1" dirty="0" err="1" smtClean="0"/>
              <a:t>nisi</a:t>
            </a:r>
            <a:r>
              <a:rPr lang="it-IT" i="1" dirty="0" smtClean="0"/>
              <a:t> </a:t>
            </a:r>
            <a:r>
              <a:rPr lang="it-IT" i="1" dirty="0" err="1" smtClean="0"/>
              <a:t>quod</a:t>
            </a:r>
            <a:r>
              <a:rPr lang="it-IT" i="1" dirty="0" smtClean="0"/>
              <a:t> animus ex se </a:t>
            </a:r>
            <a:r>
              <a:rPr lang="it-IT" i="1" dirty="0" err="1" smtClean="0"/>
              <a:t>sibi</a:t>
            </a:r>
            <a:r>
              <a:rPr lang="it-IT" i="1" dirty="0" smtClean="0"/>
              <a:t> </a:t>
            </a:r>
            <a:r>
              <a:rPr lang="it-IT" i="1" dirty="0" err="1" smtClean="0"/>
              <a:t>invenit</a:t>
            </a:r>
            <a:r>
              <a:rPr lang="it-IT" i="1" dirty="0" smtClean="0"/>
              <a:t>.</a:t>
            </a:r>
          </a:p>
          <a:p>
            <a:pPr marL="0" indent="0" algn="just">
              <a:buNone/>
            </a:pPr>
            <a:endParaRPr lang="it-IT" dirty="0"/>
          </a:p>
          <a:p>
            <a:pPr marL="0" indent="0" algn="just">
              <a:buNone/>
            </a:pPr>
            <a:r>
              <a:rPr lang="it-IT" i="1" dirty="0" smtClean="0"/>
              <a:t>EX SE SIBI</a:t>
            </a:r>
            <a:r>
              <a:rPr lang="it-IT" dirty="0" smtClean="0"/>
              <a:t>: i due riflessivi, il punto di partenza e quello di arrivo, delimitano l’orizzonte dell’interiorità senecana. Si tratta di uno spazio vasto, ma chiuso.</a:t>
            </a:r>
            <a:endParaRPr lang="it-IT" dirty="0"/>
          </a:p>
        </p:txBody>
      </p:sp>
      <p:sp>
        <p:nvSpPr>
          <p:cNvPr id="3" name="Titolo 2"/>
          <p:cNvSpPr>
            <a:spLocks noGrp="1"/>
          </p:cNvSpPr>
          <p:nvPr>
            <p:ph type="title"/>
          </p:nvPr>
        </p:nvSpPr>
        <p:spPr/>
        <p:txBody>
          <a:bodyPr/>
          <a:lstStyle/>
          <a:p>
            <a:r>
              <a:rPr lang="it-IT" dirty="0" smtClean="0"/>
              <a:t>	RIFLESSIVO </a:t>
            </a:r>
            <a:r>
              <a:rPr lang="it-IT" dirty="0"/>
              <a:t>INDIRETTO</a:t>
            </a:r>
          </a:p>
        </p:txBody>
      </p:sp>
    </p:spTree>
    <p:extLst>
      <p:ext uri="{BB962C8B-B14F-4D97-AF65-F5344CB8AC3E}">
        <p14:creationId xmlns:p14="http://schemas.microsoft.com/office/powerpoint/2010/main" val="3197910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 calcmode="lin" valueType="num">
                                      <p:cBhvr>
                                        <p:cTn id="9" dur="500" fill="hold"/>
                                        <p:tgtEl>
                                          <p:spTgt spid="2">
                                            <p:bg/>
                                          </p:spTgt>
                                        </p:tgtEl>
                                        <p:attrNameLst>
                                          <p:attrName>style.rotation</p:attrName>
                                        </p:attrNameLst>
                                      </p:cBhvr>
                                      <p:tavLst>
                                        <p:tav tm="0">
                                          <p:val>
                                            <p:fltVal val="360"/>
                                          </p:val>
                                        </p:tav>
                                        <p:tav tm="100000">
                                          <p:val>
                                            <p:fltVal val="0"/>
                                          </p:val>
                                        </p:tav>
                                      </p:tavLst>
                                    </p:anim>
                                    <p:animEffect transition="in" filter="fade">
                                      <p:cBhvr>
                                        <p:cTn id="10" dur="500"/>
                                        <p:tgtEl>
                                          <p:spTgt spid="2">
                                            <p:bg/>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p:cTn id="2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2">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Legato ad un altro uso del riflessivo indiretto è la metafora dell’interiorità come rifugio.</a:t>
            </a:r>
          </a:p>
          <a:p>
            <a:pPr algn="just"/>
            <a:r>
              <a:rPr lang="it-IT" dirty="0" smtClean="0"/>
              <a:t>Si tratta del riflessivo introdotto da verbi dinamici, ad indicare il termine di movimento.</a:t>
            </a:r>
          </a:p>
          <a:p>
            <a:pPr marL="0" indent="0" algn="just">
              <a:buNone/>
            </a:pPr>
            <a:r>
              <a:rPr lang="it-IT" dirty="0" smtClean="0"/>
              <a:t>Es. </a:t>
            </a:r>
            <a:r>
              <a:rPr lang="it-IT" i="1" dirty="0"/>
              <a:t>I</a:t>
            </a:r>
            <a:r>
              <a:rPr lang="it-IT" i="1" dirty="0" smtClean="0"/>
              <a:t>n se </a:t>
            </a:r>
            <a:r>
              <a:rPr lang="it-IT" i="1" dirty="0" err="1" smtClean="0"/>
              <a:t>colligi</a:t>
            </a:r>
            <a:r>
              <a:rPr lang="it-IT" i="1" dirty="0" smtClean="0"/>
              <a:t>, in se converti, in se </a:t>
            </a:r>
            <a:r>
              <a:rPr lang="it-IT" i="1" dirty="0" err="1" smtClean="0"/>
              <a:t>reverti</a:t>
            </a:r>
            <a:r>
              <a:rPr lang="it-IT" i="1" dirty="0" smtClean="0"/>
              <a:t>, in se </a:t>
            </a:r>
            <a:r>
              <a:rPr lang="it-IT" i="1" dirty="0" err="1" smtClean="0"/>
              <a:t>recondi</a:t>
            </a:r>
            <a:r>
              <a:rPr lang="it-IT" i="1" dirty="0" smtClean="0"/>
              <a:t>, ad se </a:t>
            </a:r>
            <a:r>
              <a:rPr lang="it-IT" i="1" dirty="0" err="1" smtClean="0"/>
              <a:t>recurrere</a:t>
            </a:r>
            <a:r>
              <a:rPr lang="it-IT" dirty="0" smtClean="0"/>
              <a:t>.</a:t>
            </a:r>
          </a:p>
          <a:p>
            <a:pPr marL="0" indent="0" algn="just">
              <a:buNone/>
            </a:pPr>
            <a:r>
              <a:rPr lang="it-IT" dirty="0" smtClean="0"/>
              <a:t>Ma più importante di tutti questi esempi è l’espressione </a:t>
            </a:r>
            <a:r>
              <a:rPr lang="it-IT" i="1" dirty="0" smtClean="0"/>
              <a:t>in se recedere</a:t>
            </a:r>
            <a:r>
              <a:rPr lang="it-IT" dirty="0" smtClean="0"/>
              <a:t>, un verbo che significa indietreggiare e ritirarsi.</a:t>
            </a:r>
          </a:p>
          <a:p>
            <a:pPr marL="0" indent="0" algn="just">
              <a:buNone/>
            </a:pPr>
            <a:r>
              <a:rPr lang="it-IT" i="1" dirty="0" smtClean="0"/>
              <a:t>Recede in te ipse, quantum </a:t>
            </a:r>
            <a:r>
              <a:rPr lang="it-IT" i="1" dirty="0" err="1" smtClean="0"/>
              <a:t>potes</a:t>
            </a:r>
            <a:r>
              <a:rPr lang="it-IT" i="1" dirty="0" smtClean="0"/>
              <a:t> (</a:t>
            </a:r>
            <a:r>
              <a:rPr lang="it-IT" i="1" dirty="0" err="1" smtClean="0"/>
              <a:t>Ep</a:t>
            </a:r>
            <a:r>
              <a:rPr lang="it-IT" i="1" dirty="0" smtClean="0"/>
              <a:t>. 7,8)</a:t>
            </a:r>
          </a:p>
          <a:p>
            <a:endParaRPr lang="it-IT" dirty="0" smtClean="0"/>
          </a:p>
          <a:p>
            <a:endParaRPr lang="it-IT" dirty="0"/>
          </a:p>
          <a:p>
            <a:pPr marL="0" indent="0">
              <a:buNone/>
            </a:pPr>
            <a:endParaRPr lang="it-IT" dirty="0"/>
          </a:p>
        </p:txBody>
      </p:sp>
      <p:sp>
        <p:nvSpPr>
          <p:cNvPr id="3" name="Titolo 2"/>
          <p:cNvSpPr>
            <a:spLocks noGrp="1"/>
          </p:cNvSpPr>
          <p:nvPr>
            <p:ph type="title"/>
          </p:nvPr>
        </p:nvSpPr>
        <p:spPr/>
        <p:txBody>
          <a:bodyPr>
            <a:normAutofit fontScale="90000"/>
          </a:bodyPr>
          <a:lstStyle/>
          <a:p>
            <a:r>
              <a:rPr lang="it-IT" dirty="0" smtClean="0"/>
              <a:t>	INTERIORITA’ COME RIFUGIO</a:t>
            </a:r>
            <a:endParaRPr lang="it-IT" dirty="0"/>
          </a:p>
        </p:txBody>
      </p:sp>
    </p:spTree>
    <p:extLst>
      <p:ext uri="{BB962C8B-B14F-4D97-AF65-F5344CB8AC3E}">
        <p14:creationId xmlns:p14="http://schemas.microsoft.com/office/powerpoint/2010/main" val="13057930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p:cTn id="3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endParaRPr lang="it-IT" dirty="0" smtClean="0"/>
          </a:p>
          <a:p>
            <a:pPr algn="just"/>
            <a:endParaRPr lang="it-IT" dirty="0"/>
          </a:p>
          <a:p>
            <a:pPr algn="just"/>
            <a:r>
              <a:rPr lang="it-IT" dirty="0" smtClean="0"/>
              <a:t>L’animo si arrocca in se stesso: fuori è il regno della fortuna, il vortice delle cose, </a:t>
            </a:r>
            <a:r>
              <a:rPr lang="it-IT" i="1" dirty="0" smtClean="0"/>
              <a:t>turbo rerum</a:t>
            </a:r>
            <a:r>
              <a:rPr lang="it-IT" dirty="0" smtClean="0"/>
              <a:t>. </a:t>
            </a:r>
          </a:p>
          <a:p>
            <a:pPr algn="just"/>
            <a:endParaRPr lang="it-IT" dirty="0" smtClean="0"/>
          </a:p>
          <a:p>
            <a:pPr algn="just"/>
            <a:r>
              <a:rPr lang="it-IT" dirty="0" smtClean="0"/>
              <a:t>L’interiorità è possesso stabile.</a:t>
            </a:r>
          </a:p>
        </p:txBody>
      </p:sp>
      <p:sp>
        <p:nvSpPr>
          <p:cNvPr id="3" name="Titolo 2"/>
          <p:cNvSpPr>
            <a:spLocks noGrp="1"/>
          </p:cNvSpPr>
          <p:nvPr>
            <p:ph type="title"/>
          </p:nvPr>
        </p:nvSpPr>
        <p:spPr/>
        <p:txBody>
          <a:bodyPr>
            <a:normAutofit fontScale="90000"/>
          </a:bodyPr>
          <a:lstStyle/>
          <a:p>
            <a:r>
              <a:rPr lang="it-IT" dirty="0" smtClean="0"/>
              <a:t>	</a:t>
            </a:r>
            <a:r>
              <a:rPr lang="it-IT" dirty="0"/>
              <a:t>INTERIORITA’ COME RIFUGIO</a:t>
            </a:r>
          </a:p>
        </p:txBody>
      </p:sp>
    </p:spTree>
    <p:extLst>
      <p:ext uri="{BB962C8B-B14F-4D97-AF65-F5344CB8AC3E}">
        <p14:creationId xmlns:p14="http://schemas.microsoft.com/office/powerpoint/2010/main" val="494618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decel="50000" fill="hold">
                                          <p:stCondLst>
                                            <p:cond delay="0"/>
                                          </p:stCondLst>
                                        </p:cTn>
                                        <p:tgtEl>
                                          <p:spTgt spid="2">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bg/>
                                          </p:spTgt>
                                        </p:tgtEl>
                                        <p:attrNameLst>
                                          <p:attrName>ppt_w</p:attrName>
                                        </p:attrNameLst>
                                      </p:cBhvr>
                                      <p:tavLst>
                                        <p:tav tm="0">
                                          <p:val>
                                            <p:strVal val="#ppt_w*.05"/>
                                          </p:val>
                                        </p:tav>
                                        <p:tav tm="100000">
                                          <p:val>
                                            <p:strVal val="#ppt_w"/>
                                          </p:val>
                                        </p:tav>
                                      </p:tavLst>
                                    </p:anim>
                                    <p:anim calcmode="lin" valueType="num">
                                      <p:cBhvr>
                                        <p:cTn id="10" dur="1000" fill="hold"/>
                                        <p:tgtEl>
                                          <p:spTgt spid="2">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bg/>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decel="50000" fill="hold">
                                          <p:stCondLst>
                                            <p:cond delay="0"/>
                                          </p:stCondLst>
                                        </p:cTn>
                                        <p:tgtEl>
                                          <p:spTgt spid="2">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decel="50000" fill="hold">
                                          <p:stCondLst>
                                            <p:cond delay="0"/>
                                          </p:stCondLst>
                                        </p:cTn>
                                        <p:tgtEl>
                                          <p:spTgt spid="2">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endParaRPr lang="it-IT" dirty="0" smtClean="0"/>
          </a:p>
          <a:p>
            <a:pPr algn="just"/>
            <a:r>
              <a:rPr lang="it-IT" dirty="0" smtClean="0"/>
              <a:t>Il linguaggio dell’interiorità è forse il maggior contributo di Seneca al linguaggio della filosofia occidentale e confluirà, soprattutto per il tramite di Agostino, nell’esperienza cristiana:</a:t>
            </a:r>
          </a:p>
          <a:p>
            <a:pPr algn="just"/>
            <a:endParaRPr lang="it-IT" dirty="0" smtClean="0"/>
          </a:p>
          <a:p>
            <a:pPr marL="0" indent="0" algn="just">
              <a:buNone/>
            </a:pPr>
            <a:r>
              <a:rPr lang="it-IT" dirty="0" smtClean="0"/>
              <a:t>Dice Agostino: </a:t>
            </a:r>
            <a:r>
              <a:rPr lang="it-IT" i="1" dirty="0" smtClean="0"/>
              <a:t>Noli </a:t>
            </a:r>
            <a:r>
              <a:rPr lang="it-IT" i="1" dirty="0" err="1" smtClean="0"/>
              <a:t>foras</a:t>
            </a:r>
            <a:r>
              <a:rPr lang="it-IT" i="1" dirty="0" smtClean="0"/>
              <a:t> ire, in te </a:t>
            </a:r>
            <a:r>
              <a:rPr lang="it-IT" i="1" dirty="0" err="1" smtClean="0"/>
              <a:t>ipsum</a:t>
            </a:r>
            <a:r>
              <a:rPr lang="it-IT" i="1" dirty="0" smtClean="0"/>
              <a:t> redi, in interiore </a:t>
            </a:r>
            <a:r>
              <a:rPr lang="it-IT" i="1" dirty="0" err="1" smtClean="0"/>
              <a:t>homine</a:t>
            </a:r>
            <a:r>
              <a:rPr lang="it-IT" i="1" dirty="0" smtClean="0"/>
              <a:t> habitat </a:t>
            </a:r>
            <a:r>
              <a:rPr lang="it-IT" i="1" dirty="0" err="1" smtClean="0"/>
              <a:t>veritas</a:t>
            </a:r>
            <a:r>
              <a:rPr lang="it-IT" i="1" dirty="0" smtClean="0"/>
              <a:t>.</a:t>
            </a:r>
          </a:p>
          <a:p>
            <a:pPr marL="0" indent="0" algn="just">
              <a:buNone/>
            </a:pPr>
            <a:endParaRPr lang="it-IT" dirty="0"/>
          </a:p>
        </p:txBody>
      </p:sp>
      <p:sp>
        <p:nvSpPr>
          <p:cNvPr id="3" name="Titolo 2"/>
          <p:cNvSpPr>
            <a:spLocks noGrp="1"/>
          </p:cNvSpPr>
          <p:nvPr>
            <p:ph type="title"/>
          </p:nvPr>
        </p:nvSpPr>
        <p:spPr/>
        <p:txBody>
          <a:bodyPr>
            <a:normAutofit fontScale="90000"/>
          </a:bodyPr>
          <a:lstStyle/>
          <a:p>
            <a:pPr algn="ctr"/>
            <a:r>
              <a:rPr lang="it-IT" dirty="0"/>
              <a:t>	</a:t>
            </a:r>
            <a:r>
              <a:rPr lang="it-IT" dirty="0" smtClean="0"/>
              <a:t>IL LINGUAGGIO 	DELL’INTERIORITA’</a:t>
            </a:r>
            <a:endParaRPr lang="it-IT" dirty="0"/>
          </a:p>
        </p:txBody>
      </p:sp>
    </p:spTree>
    <p:extLst>
      <p:ext uri="{BB962C8B-B14F-4D97-AF65-F5344CB8AC3E}">
        <p14:creationId xmlns:p14="http://schemas.microsoft.com/office/powerpoint/2010/main" val="33835049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80">
                                          <p:stCondLst>
                                            <p:cond delay="0"/>
                                          </p:stCondLst>
                                        </p:cTn>
                                        <p:tgtEl>
                                          <p:spTgt spid="2">
                                            <p:bg/>
                                          </p:spTgt>
                                        </p:tgtEl>
                                      </p:cBhvr>
                                    </p:animEffect>
                                    <p:anim calcmode="lin" valueType="num">
                                      <p:cBhvr>
                                        <p:cTn id="8" dur="1822" tmFilter="0,0; 0.14,0.36; 0.43,0.73; 0.71,0.91; 1.0,1.0">
                                          <p:stCondLst>
                                            <p:cond delay="0"/>
                                          </p:stCondLst>
                                        </p:cTn>
                                        <p:tgtEl>
                                          <p:spTgt spid="2">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bg/>
                                          </p:spTgt>
                                        </p:tgtEl>
                                      </p:cBhvr>
                                      <p:to x="100000" y="60000"/>
                                    </p:animScale>
                                    <p:animScale>
                                      <p:cBhvr>
                                        <p:cTn id="14" dur="166" decel="50000">
                                          <p:stCondLst>
                                            <p:cond delay="676"/>
                                          </p:stCondLst>
                                        </p:cTn>
                                        <p:tgtEl>
                                          <p:spTgt spid="2">
                                            <p:bg/>
                                          </p:spTgt>
                                        </p:tgtEl>
                                      </p:cBhvr>
                                      <p:to x="100000" y="100000"/>
                                    </p:animScale>
                                    <p:animScale>
                                      <p:cBhvr>
                                        <p:cTn id="15" dur="26">
                                          <p:stCondLst>
                                            <p:cond delay="1312"/>
                                          </p:stCondLst>
                                        </p:cTn>
                                        <p:tgtEl>
                                          <p:spTgt spid="2">
                                            <p:bg/>
                                          </p:spTgt>
                                        </p:tgtEl>
                                      </p:cBhvr>
                                      <p:to x="100000" y="80000"/>
                                    </p:animScale>
                                    <p:animScale>
                                      <p:cBhvr>
                                        <p:cTn id="16" dur="166" decel="50000">
                                          <p:stCondLst>
                                            <p:cond delay="1338"/>
                                          </p:stCondLst>
                                        </p:cTn>
                                        <p:tgtEl>
                                          <p:spTgt spid="2">
                                            <p:bg/>
                                          </p:spTgt>
                                        </p:tgtEl>
                                      </p:cBhvr>
                                      <p:to x="100000" y="100000"/>
                                    </p:animScale>
                                    <p:animScale>
                                      <p:cBhvr>
                                        <p:cTn id="17" dur="26">
                                          <p:stCondLst>
                                            <p:cond delay="1642"/>
                                          </p:stCondLst>
                                        </p:cTn>
                                        <p:tgtEl>
                                          <p:spTgt spid="2">
                                            <p:bg/>
                                          </p:spTgt>
                                        </p:tgtEl>
                                      </p:cBhvr>
                                      <p:to x="100000" y="90000"/>
                                    </p:animScale>
                                    <p:animScale>
                                      <p:cBhvr>
                                        <p:cTn id="18" dur="166" decel="50000">
                                          <p:stCondLst>
                                            <p:cond delay="1668"/>
                                          </p:stCondLst>
                                        </p:cTn>
                                        <p:tgtEl>
                                          <p:spTgt spid="2">
                                            <p:bg/>
                                          </p:spTgt>
                                        </p:tgtEl>
                                      </p:cBhvr>
                                      <p:to x="100000" y="100000"/>
                                    </p:animScale>
                                    <p:animScale>
                                      <p:cBhvr>
                                        <p:cTn id="19" dur="26">
                                          <p:stCondLst>
                                            <p:cond delay="1808"/>
                                          </p:stCondLst>
                                        </p:cTn>
                                        <p:tgtEl>
                                          <p:spTgt spid="2">
                                            <p:bg/>
                                          </p:spTgt>
                                        </p:tgtEl>
                                      </p:cBhvr>
                                      <p:to x="100000" y="95000"/>
                                    </p:animScale>
                                    <p:animScale>
                                      <p:cBhvr>
                                        <p:cTn id="20" dur="166" decel="50000">
                                          <p:stCondLst>
                                            <p:cond delay="1834"/>
                                          </p:stCondLst>
                                        </p:cTn>
                                        <p:tgtEl>
                                          <p:spTgt spid="2">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a:t>Ma poi </a:t>
            </a:r>
            <a:r>
              <a:rPr lang="it-IT" dirty="0" smtClean="0"/>
              <a:t>Agostino continua </a:t>
            </a:r>
            <a:r>
              <a:rPr lang="it-IT" dirty="0"/>
              <a:t>come Seneca non avrebbe mai continuato</a:t>
            </a:r>
            <a:r>
              <a:rPr lang="it-IT" dirty="0" smtClean="0"/>
              <a:t>:</a:t>
            </a:r>
          </a:p>
          <a:p>
            <a:pPr marL="0" indent="0" algn="just">
              <a:buNone/>
            </a:pPr>
            <a:endParaRPr lang="it-IT" dirty="0"/>
          </a:p>
          <a:p>
            <a:pPr marL="0" indent="0" algn="just">
              <a:buNone/>
            </a:pPr>
            <a:r>
              <a:rPr lang="it-IT" i="1" dirty="0"/>
              <a:t>Et si </a:t>
            </a:r>
            <a:r>
              <a:rPr lang="it-IT" i="1" dirty="0" err="1"/>
              <a:t>tuam</a:t>
            </a:r>
            <a:r>
              <a:rPr lang="it-IT" i="1" dirty="0"/>
              <a:t> </a:t>
            </a:r>
            <a:r>
              <a:rPr lang="it-IT" i="1" dirty="0" err="1"/>
              <a:t>naturam</a:t>
            </a:r>
            <a:r>
              <a:rPr lang="it-IT" i="1" dirty="0"/>
              <a:t> </a:t>
            </a:r>
            <a:r>
              <a:rPr lang="it-IT" i="1" dirty="0" err="1"/>
              <a:t>mutabilem</a:t>
            </a:r>
            <a:r>
              <a:rPr lang="it-IT" i="1" dirty="0"/>
              <a:t> </a:t>
            </a:r>
            <a:r>
              <a:rPr lang="it-IT" i="1" dirty="0" err="1"/>
              <a:t>inveneris</a:t>
            </a:r>
            <a:r>
              <a:rPr lang="it-IT" i="1" dirty="0"/>
              <a:t>, </a:t>
            </a:r>
            <a:r>
              <a:rPr lang="it-IT" i="1" dirty="0" err="1"/>
              <a:t>transcende</a:t>
            </a:r>
            <a:r>
              <a:rPr lang="it-IT" i="1" dirty="0"/>
              <a:t> et te </a:t>
            </a:r>
            <a:r>
              <a:rPr lang="it-IT" i="1" dirty="0" err="1"/>
              <a:t>ipsum</a:t>
            </a:r>
            <a:r>
              <a:rPr lang="it-IT" i="1" dirty="0"/>
              <a:t>.</a:t>
            </a:r>
          </a:p>
          <a:p>
            <a:pPr algn="just"/>
            <a:r>
              <a:rPr lang="it-IT" dirty="0" smtClean="0"/>
              <a:t>Il Dio di Agostino è dentro ed è sopra. L’interiorità agostiniana non ha limiti: si apre in basso sull’inconscio (</a:t>
            </a:r>
            <a:r>
              <a:rPr lang="it-IT" i="1" dirty="0" err="1" smtClean="0"/>
              <a:t>nec</a:t>
            </a:r>
            <a:r>
              <a:rPr lang="it-IT" i="1" dirty="0" smtClean="0"/>
              <a:t> ego ipse </a:t>
            </a:r>
            <a:r>
              <a:rPr lang="it-IT" i="1" dirty="0" err="1" smtClean="0"/>
              <a:t>capio</a:t>
            </a:r>
            <a:r>
              <a:rPr lang="it-IT" i="1" dirty="0" smtClean="0"/>
              <a:t> </a:t>
            </a:r>
            <a:r>
              <a:rPr lang="it-IT" i="1" dirty="0" err="1" smtClean="0"/>
              <a:t>totum</a:t>
            </a:r>
            <a:r>
              <a:rPr lang="it-IT" i="1" dirty="0" smtClean="0"/>
              <a:t>, </a:t>
            </a:r>
            <a:r>
              <a:rPr lang="it-IT" i="1" dirty="0" err="1" smtClean="0"/>
              <a:t>quod</a:t>
            </a:r>
            <a:r>
              <a:rPr lang="it-IT" i="1" dirty="0" smtClean="0"/>
              <a:t> sum</a:t>
            </a:r>
            <a:r>
              <a:rPr lang="it-IT" dirty="0" smtClean="0"/>
              <a:t>), in alto verso Dio.</a:t>
            </a:r>
            <a:endParaRPr lang="it-IT" dirty="0"/>
          </a:p>
        </p:txBody>
      </p:sp>
      <p:sp>
        <p:nvSpPr>
          <p:cNvPr id="3" name="Titolo 2"/>
          <p:cNvSpPr>
            <a:spLocks noGrp="1"/>
          </p:cNvSpPr>
          <p:nvPr>
            <p:ph type="title"/>
          </p:nvPr>
        </p:nvSpPr>
        <p:spPr/>
        <p:txBody>
          <a:bodyPr>
            <a:normAutofit fontScale="90000"/>
          </a:bodyPr>
          <a:lstStyle/>
          <a:p>
            <a:pPr algn="ctr"/>
            <a:r>
              <a:rPr lang="it-IT" dirty="0" smtClean="0"/>
              <a:t>	IL LINGUAGGIO 	DELL’INTERIORITA’</a:t>
            </a:r>
            <a:endParaRPr lang="it-IT" dirty="0"/>
          </a:p>
        </p:txBody>
      </p:sp>
    </p:spTree>
    <p:extLst>
      <p:ext uri="{BB962C8B-B14F-4D97-AF65-F5344CB8AC3E}">
        <p14:creationId xmlns:p14="http://schemas.microsoft.com/office/powerpoint/2010/main" val="12439367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15000" fill="hold"/>
                                        <p:tgtEl>
                                          <p:spTgt spid="2">
                                            <p:bg/>
                                          </p:spTgt>
                                        </p:tgtEl>
                                        <p:attrNameLst>
                                          <p:attrName>ppt_x</p:attrName>
                                        </p:attrNameLst>
                                      </p:cBhvr>
                                      <p:tavLst>
                                        <p:tav tm="0">
                                          <p:val>
                                            <p:strVal val="#ppt_x"/>
                                          </p:val>
                                        </p:tav>
                                        <p:tav tm="100000">
                                          <p:val>
                                            <p:strVal val="#ppt_x"/>
                                          </p:val>
                                        </p:tav>
                                      </p:tavLst>
                                    </p:anim>
                                    <p:anim calcmode="lin" valueType="num">
                                      <p:cBhvr>
                                        <p:cTn id="8" dur="15000" fill="hold"/>
                                        <p:tgtEl>
                                          <p:spTgt spid="2">
                                            <p:bg/>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p:cTn id="11" dur="15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2">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15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5000" fill="hold"/>
                                        <p:tgtEl>
                                          <p:spTgt spid="2">
                                            <p:txEl>
                                              <p:pRg st="2" end="2"/>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p:cTn id="19" dur="15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0" dur="15000" fill="hold"/>
                                        <p:tgtEl>
                                          <p:spTgt spid="2">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Anche Seneca trova Dio nel suo intimo :</a:t>
            </a:r>
          </a:p>
          <a:p>
            <a:pPr marL="0" indent="0" algn="just">
              <a:buNone/>
            </a:pPr>
            <a:r>
              <a:rPr lang="it-IT" i="1" dirty="0" err="1" smtClean="0"/>
              <a:t>Prope</a:t>
            </a:r>
            <a:r>
              <a:rPr lang="it-IT" i="1" dirty="0" smtClean="0"/>
              <a:t> est a te deus, </a:t>
            </a:r>
            <a:r>
              <a:rPr lang="it-IT" i="1" dirty="0" err="1" smtClean="0"/>
              <a:t>tecum</a:t>
            </a:r>
            <a:r>
              <a:rPr lang="it-IT" i="1" dirty="0" smtClean="0"/>
              <a:t> est, </a:t>
            </a:r>
            <a:r>
              <a:rPr lang="it-IT" i="1" dirty="0" err="1" smtClean="0"/>
              <a:t>intus</a:t>
            </a:r>
            <a:r>
              <a:rPr lang="it-IT" i="1" dirty="0" smtClean="0"/>
              <a:t> est.</a:t>
            </a:r>
          </a:p>
          <a:p>
            <a:pPr marL="0" indent="0" algn="just">
              <a:buNone/>
            </a:pPr>
            <a:r>
              <a:rPr lang="it-IT" i="1" dirty="0" smtClean="0"/>
              <a:t>Ita dico, </a:t>
            </a:r>
            <a:r>
              <a:rPr lang="it-IT" i="1" dirty="0" err="1" smtClean="0"/>
              <a:t>Lucili</a:t>
            </a:r>
            <a:r>
              <a:rPr lang="it-IT" i="1" dirty="0" smtClean="0"/>
              <a:t>: </a:t>
            </a:r>
            <a:r>
              <a:rPr lang="it-IT" i="1" dirty="0" err="1" smtClean="0"/>
              <a:t>sacer</a:t>
            </a:r>
            <a:r>
              <a:rPr lang="it-IT" i="1" dirty="0" smtClean="0"/>
              <a:t> intra nos </a:t>
            </a:r>
            <a:r>
              <a:rPr lang="it-IT" i="1" dirty="0" err="1" smtClean="0"/>
              <a:t>spiritus</a:t>
            </a:r>
            <a:r>
              <a:rPr lang="it-IT" i="1" dirty="0" smtClean="0"/>
              <a:t> </a:t>
            </a:r>
            <a:r>
              <a:rPr lang="it-IT" i="1" dirty="0" err="1" smtClean="0"/>
              <a:t>sedet</a:t>
            </a:r>
            <a:r>
              <a:rPr lang="it-IT" i="1" dirty="0" smtClean="0"/>
              <a:t>. </a:t>
            </a:r>
          </a:p>
          <a:p>
            <a:pPr marL="0" indent="0" algn="just">
              <a:buNone/>
            </a:pPr>
            <a:endParaRPr lang="it-IT" i="1" dirty="0"/>
          </a:p>
          <a:p>
            <a:pPr marL="0" indent="0" algn="just">
              <a:buNone/>
            </a:pPr>
            <a:r>
              <a:rPr lang="it-IT" dirty="0" smtClean="0"/>
              <a:t>N.B. </a:t>
            </a:r>
            <a:r>
              <a:rPr lang="it-IT" sz="2000" dirty="0" smtClean="0"/>
              <a:t>Il Latino classico avrebbe detto in </a:t>
            </a:r>
            <a:r>
              <a:rPr lang="it-IT" sz="2000" dirty="0" err="1" smtClean="0"/>
              <a:t>nobis</a:t>
            </a:r>
            <a:r>
              <a:rPr lang="it-IT" sz="2000" dirty="0" smtClean="0"/>
              <a:t>, ma la preposizione in è troppo usurata e polisemica (stato in luogo, moto a luogo, volume: dentro, superficie: sopra).</a:t>
            </a:r>
          </a:p>
          <a:p>
            <a:pPr marL="0" indent="0" algn="just">
              <a:buNone/>
            </a:pPr>
            <a:r>
              <a:rPr lang="it-IT" sz="2000" dirty="0" smtClean="0"/>
              <a:t>Inoltre intra dà volume all’interiorità e polarizza l’opposizione dentro-fuori (intra-extra).</a:t>
            </a:r>
            <a:endParaRPr lang="it-IT" dirty="0"/>
          </a:p>
        </p:txBody>
      </p:sp>
      <p:sp>
        <p:nvSpPr>
          <p:cNvPr id="3" name="Titolo 2"/>
          <p:cNvSpPr>
            <a:spLocks noGrp="1"/>
          </p:cNvSpPr>
          <p:nvPr>
            <p:ph type="title"/>
          </p:nvPr>
        </p:nvSpPr>
        <p:spPr/>
        <p:txBody>
          <a:bodyPr>
            <a:normAutofit fontScale="90000"/>
          </a:bodyPr>
          <a:lstStyle/>
          <a:p>
            <a:pPr algn="ctr"/>
            <a:r>
              <a:rPr lang="it-IT" dirty="0" smtClean="0"/>
              <a:t>	IL LINGUAGGIO 	DELL’INTERIORITA’</a:t>
            </a:r>
            <a:endParaRPr lang="it-IT" dirty="0"/>
          </a:p>
        </p:txBody>
      </p:sp>
    </p:spTree>
    <p:extLst>
      <p:ext uri="{BB962C8B-B14F-4D97-AF65-F5344CB8AC3E}">
        <p14:creationId xmlns:p14="http://schemas.microsoft.com/office/powerpoint/2010/main" val="1282842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Scale>
                                      <p:cBhvr>
                                        <p:cTn id="7" dur="1000" decel="50000" fill="hold">
                                          <p:stCondLst>
                                            <p:cond delay="0"/>
                                          </p:stCondLst>
                                        </p:cTn>
                                        <p:tgtEl>
                                          <p:spTgt spid="2">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bg/>
                                          </p:spTgt>
                                        </p:tgtEl>
                                        <p:attrNameLst>
                                          <p:attrName>ppt_x</p:attrName>
                                          <p:attrName>ppt_y</p:attrName>
                                        </p:attrNameLst>
                                      </p:cBhvr>
                                    </p:animMotion>
                                    <p:animEffect transition="in" filter="fade">
                                      <p:cBhvr>
                                        <p:cTn id="9" dur="1000"/>
                                        <p:tgtEl>
                                          <p:spTgt spid="2">
                                            <p:bg/>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Scale>
                                      <p:cBhvr>
                                        <p:cTn id="14"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0" end="0"/>
                                            </p:txEl>
                                          </p:spTgt>
                                        </p:tgtEl>
                                        <p:attrNameLst>
                                          <p:attrName>ppt_x</p:attrName>
                                          <p:attrName>ppt_y</p:attrName>
                                        </p:attrNameLst>
                                      </p:cBhvr>
                                    </p:animMotion>
                                    <p:animEffect transition="in" filter="fade">
                                      <p:cBhvr>
                                        <p:cTn id="16" dur="10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Scale>
                                      <p:cBhvr>
                                        <p:cTn id="21" dur="1000" decel="50000" fill="hold">
                                          <p:stCondLst>
                                            <p:cond delay="0"/>
                                          </p:stCondLst>
                                        </p:cTn>
                                        <p:tgtEl>
                                          <p:spTgt spid="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1" end="1"/>
                                            </p:txEl>
                                          </p:spTgt>
                                        </p:tgtEl>
                                        <p:attrNameLst>
                                          <p:attrName>ppt_x</p:attrName>
                                          <p:attrName>ppt_y</p:attrName>
                                        </p:attrNameLst>
                                      </p:cBhvr>
                                    </p:animMotion>
                                    <p:animEffect transition="in" filter="fade">
                                      <p:cBhvr>
                                        <p:cTn id="23" dur="10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Scale>
                                      <p:cBhvr>
                                        <p:cTn id="28"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2" end="2"/>
                                            </p:txEl>
                                          </p:spTgt>
                                        </p:tgtEl>
                                        <p:attrNameLst>
                                          <p:attrName>ppt_x</p:attrName>
                                          <p:attrName>ppt_y</p:attrName>
                                        </p:attrNameLst>
                                      </p:cBhvr>
                                    </p:animMotion>
                                    <p:animEffect transition="in" filter="fade">
                                      <p:cBhvr>
                                        <p:cTn id="30" dur="10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Scale>
                                      <p:cBhvr>
                                        <p:cTn id="35"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
                                            <p:txEl>
                                              <p:pRg st="4" end="4"/>
                                            </p:txEl>
                                          </p:spTgt>
                                        </p:tgtEl>
                                        <p:attrNameLst>
                                          <p:attrName>ppt_x</p:attrName>
                                          <p:attrName>ppt_y</p:attrName>
                                        </p:attrNameLst>
                                      </p:cBhvr>
                                    </p:animMotion>
                                    <p:animEffect transition="in" filter="fade">
                                      <p:cBhvr>
                                        <p:cTn id="37" dur="1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Scale>
                                      <p:cBhvr>
                                        <p:cTn id="42" dur="1000" decel="50000" fill="hold">
                                          <p:stCondLst>
                                            <p:cond delay="0"/>
                                          </p:stCondLst>
                                        </p:cTn>
                                        <p:tgtEl>
                                          <p:spTgt spid="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
                                            <p:txEl>
                                              <p:pRg st="5" end="5"/>
                                            </p:txEl>
                                          </p:spTgt>
                                        </p:tgtEl>
                                        <p:attrNameLst>
                                          <p:attrName>ppt_x</p:attrName>
                                          <p:attrName>ppt_y</p:attrName>
                                        </p:attrNameLst>
                                      </p:cBhvr>
                                    </p:animMotion>
                                    <p:animEffect transition="in" filter="fade">
                                      <p:cBhvr>
                                        <p:cTn id="44"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E come </a:t>
            </a:r>
            <a:r>
              <a:rPr lang="it-IT" dirty="0" smtClean="0"/>
              <a:t>trova nella propria interiorità Dio </a:t>
            </a:r>
            <a:r>
              <a:rPr lang="it-IT" dirty="0" smtClean="0"/>
              <a:t>così </a:t>
            </a:r>
            <a:r>
              <a:rPr lang="it-IT" dirty="0" smtClean="0"/>
              <a:t>vi trova anche la </a:t>
            </a:r>
            <a:r>
              <a:rPr lang="it-IT" dirty="0" smtClean="0"/>
              <a:t>libertà nella sua interiorità e tale libertà consiste nel </a:t>
            </a:r>
            <a:r>
              <a:rPr lang="it-IT" i="1" dirty="0" err="1" smtClean="0"/>
              <a:t>suum</a:t>
            </a:r>
            <a:r>
              <a:rPr lang="it-IT" i="1" dirty="0" smtClean="0"/>
              <a:t> fieri</a:t>
            </a:r>
            <a:r>
              <a:rPr lang="it-IT" dirty="0" smtClean="0"/>
              <a:t>.</a:t>
            </a:r>
          </a:p>
          <a:p>
            <a:pPr marL="0" indent="0" algn="just">
              <a:buNone/>
            </a:pPr>
            <a:endParaRPr lang="it-IT" dirty="0" smtClean="0"/>
          </a:p>
          <a:p>
            <a:pPr algn="just"/>
            <a:r>
              <a:rPr lang="it-IT" dirty="0" smtClean="0"/>
              <a:t>Così si chiude il cerchio di questa interiorità, che ha tutta l’apparenza di una monade dove il mondo rischia di ridursi all’io.</a:t>
            </a:r>
          </a:p>
        </p:txBody>
      </p:sp>
      <p:sp>
        <p:nvSpPr>
          <p:cNvPr id="3" name="Titolo 2"/>
          <p:cNvSpPr>
            <a:spLocks noGrp="1"/>
          </p:cNvSpPr>
          <p:nvPr>
            <p:ph type="title"/>
          </p:nvPr>
        </p:nvSpPr>
        <p:spPr/>
        <p:txBody>
          <a:bodyPr>
            <a:normAutofit fontScale="90000"/>
          </a:bodyPr>
          <a:lstStyle/>
          <a:p>
            <a:pPr algn="ctr"/>
            <a:r>
              <a:rPr lang="it-IT" dirty="0"/>
              <a:t>IL LINGUAGGIO 	</a:t>
            </a:r>
            <a:r>
              <a:rPr lang="it-IT" dirty="0" smtClean="0"/>
              <a:t/>
            </a:r>
            <a:br>
              <a:rPr lang="it-IT" dirty="0" smtClean="0"/>
            </a:br>
            <a:r>
              <a:rPr lang="it-IT" dirty="0" smtClean="0"/>
              <a:t>DELL’INTERIORITA</a:t>
            </a:r>
            <a:r>
              <a:rPr lang="it-IT" dirty="0"/>
              <a:t>’</a:t>
            </a:r>
          </a:p>
        </p:txBody>
      </p:sp>
    </p:spTree>
    <p:extLst>
      <p:ext uri="{BB962C8B-B14F-4D97-AF65-F5344CB8AC3E}">
        <p14:creationId xmlns:p14="http://schemas.microsoft.com/office/powerpoint/2010/main" val="3722559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endParaRPr lang="it-IT" dirty="0" smtClean="0"/>
          </a:p>
          <a:p>
            <a:pPr algn="just"/>
            <a:r>
              <a:rPr lang="it-IT" dirty="0" smtClean="0"/>
              <a:t>Eppure Seneca ne evade per la tangente non del divino, ma dell’umano. Se il suo stile rispecchia nel linguaggio dell’interiorità un movimento centripeto, rispecchia un movimento centrifugo nel linguaggio della predicazione: l’insegnamento agli uomini.</a:t>
            </a:r>
          </a:p>
          <a:p>
            <a:pPr algn="just"/>
            <a:endParaRPr lang="it-IT" dirty="0"/>
          </a:p>
        </p:txBody>
      </p:sp>
      <p:sp>
        <p:nvSpPr>
          <p:cNvPr id="3" name="Titolo 2"/>
          <p:cNvSpPr>
            <a:spLocks noGrp="1"/>
          </p:cNvSpPr>
          <p:nvPr>
            <p:ph type="title"/>
          </p:nvPr>
        </p:nvSpPr>
        <p:spPr/>
        <p:txBody>
          <a:bodyPr>
            <a:normAutofit fontScale="90000"/>
          </a:bodyPr>
          <a:lstStyle/>
          <a:p>
            <a:pPr algn="ctr"/>
            <a:r>
              <a:rPr lang="it-IT" dirty="0" smtClean="0"/>
              <a:t>	IL LINGUAGGIO DELLA 	PREDICAZIONE</a:t>
            </a:r>
            <a:endParaRPr lang="it-IT" dirty="0"/>
          </a:p>
        </p:txBody>
      </p:sp>
    </p:spTree>
    <p:extLst>
      <p:ext uri="{BB962C8B-B14F-4D97-AF65-F5344CB8AC3E}">
        <p14:creationId xmlns:p14="http://schemas.microsoft.com/office/powerpoint/2010/main" val="4958249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bg/>
                                          </p:spTgt>
                                        </p:tgtEl>
                                        <p:attrNameLst>
                                          <p:attrName>style.visibility</p:attrName>
                                        </p:attrNameLst>
                                      </p:cBhvr>
                                      <p:to>
                                        <p:strVal val="visible"/>
                                      </p:to>
                                    </p:set>
                                    <p:set>
                                      <p:cBhvr>
                                        <p:cTn id="7" dur="455" fill="hold">
                                          <p:stCondLst>
                                            <p:cond delay="0"/>
                                          </p:stCondLst>
                                        </p:cTn>
                                        <p:tgtEl>
                                          <p:spTgt spid="2">
                                            <p:bg/>
                                          </p:spTgt>
                                        </p:tgtEl>
                                        <p:attrNameLst>
                                          <p:attrName>style.rotation</p:attrName>
                                        </p:attrNameLst>
                                      </p:cBhvr>
                                      <p:to>
                                        <p:strVal val="-45.0"/>
                                      </p:to>
                                    </p:set>
                                    <p:anim calcmode="lin" valueType="num">
                                      <p:cBhvr>
                                        <p:cTn id="8" dur="455" fill="hold">
                                          <p:stCondLst>
                                            <p:cond delay="455"/>
                                          </p:stCondLst>
                                        </p:cTn>
                                        <p:tgtEl>
                                          <p:spTgt spid="2">
                                            <p:bg/>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bg/>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bg/>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2000" fill="hold"/>
                                        <p:tgtEl>
                                          <p:spTgt spid="2"/>
                                        </p:tgtEl>
                                        <p:attrNameLst>
                                          <p:attrName>fillcolor</p:attrName>
                                        </p:attrNameLst>
                                      </p:cBhvr>
                                      <p:to>
                                        <a:schemeClr val="accent2"/>
                                      </p:to>
                                    </p:animClr>
                                    <p:set>
                                      <p:cBhvr>
                                        <p:cTn id="25" dur="2000" fill="hold"/>
                                        <p:tgtEl>
                                          <p:spTgt spid="2"/>
                                        </p:tgtEl>
                                        <p:attrNameLst>
                                          <p:attrName>fill.type</p:attrName>
                                        </p:attrNameLst>
                                      </p:cBhvr>
                                      <p:to>
                                        <p:strVal val="solid"/>
                                      </p:to>
                                    </p:set>
                                    <p:set>
                                      <p:cBhvr>
                                        <p:cTn id="26" dur="2000" fill="hold"/>
                                        <p:tgtEl>
                                          <p:spTgt spid="2"/>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1" nodeType="clickEffect">
                                  <p:stCondLst>
                                    <p:cond delay="0"/>
                                  </p:stCondLst>
                                  <p:iterate type="lt">
                                    <p:tmPct val="10000"/>
                                  </p:iterate>
                                  <p:childTnLst>
                                    <p:set>
                                      <p:cBhvr>
                                        <p:cTn id="30" dur="1" fill="hold">
                                          <p:stCondLst>
                                            <p:cond delay="0"/>
                                          </p:stCondLst>
                                        </p:cTn>
                                        <p:tgtEl>
                                          <p:spTgt spid="2">
                                            <p:bg/>
                                          </p:spTgt>
                                        </p:tgtEl>
                                        <p:attrNameLst>
                                          <p:attrName>style.visibility</p:attrName>
                                        </p:attrNameLst>
                                      </p:cBhvr>
                                      <p:to>
                                        <p:strVal val="visible"/>
                                      </p:to>
                                    </p:set>
                                    <p:anim calcmode="lin" valueType="num">
                                      <p:cBhvr>
                                        <p:cTn id="31" dur="500" fill="hold"/>
                                        <p:tgtEl>
                                          <p:spTgt spid="2">
                                            <p:bg/>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2">
                                            <p:bg/>
                                          </p:spTgt>
                                        </p:tgtEl>
                                        <p:attrNameLst>
                                          <p:attrName>ppt_y</p:attrName>
                                        </p:attrNameLst>
                                      </p:cBhvr>
                                      <p:tavLst>
                                        <p:tav tm="0">
                                          <p:val>
                                            <p:strVal val="#ppt_y"/>
                                          </p:val>
                                        </p:tav>
                                        <p:tav tm="100000">
                                          <p:val>
                                            <p:strVal val="#ppt_y"/>
                                          </p:val>
                                        </p:tav>
                                      </p:tavLst>
                                    </p:anim>
                                    <p:anim calcmode="lin" valueType="num">
                                      <p:cBhvr>
                                        <p:cTn id="33" dur="500" fill="hold"/>
                                        <p:tgtEl>
                                          <p:spTgt spid="2">
                                            <p:bg/>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2">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2">
                                            <p:bg/>
                                          </p:spTgt>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grpId="1" nodeType="clickEffect">
                                  <p:stCondLst>
                                    <p:cond delay="0"/>
                                  </p:stCondLst>
                                  <p:iterate type="lt">
                                    <p:tmPct val="10000"/>
                                  </p:iterate>
                                  <p:childTnLst>
                                    <p:set>
                                      <p:cBhvr>
                                        <p:cTn id="39" dur="1" fill="hold">
                                          <p:stCondLst>
                                            <p:cond delay="0"/>
                                          </p:stCondLst>
                                        </p:cTn>
                                        <p:tgtEl>
                                          <p:spTgt spid="2">
                                            <p:txEl>
                                              <p:pRg st="1" end="1"/>
                                            </p:txEl>
                                          </p:spTgt>
                                        </p:tgtEl>
                                        <p:attrNameLst>
                                          <p:attrName>style.visibility</p:attrName>
                                        </p:attrNameLst>
                                      </p:cBhvr>
                                      <p:to>
                                        <p:strVal val="visible"/>
                                      </p:to>
                                    </p:set>
                                    <p:anim calcmode="lin" valueType="num">
                                      <p:cBhvr>
                                        <p:cTn id="40" dur="50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42" dur="50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2" grpI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endParaRPr lang="it-IT" dirty="0" smtClean="0"/>
          </a:p>
          <a:p>
            <a:pPr algn="just"/>
            <a:r>
              <a:rPr lang="it-IT" dirty="0" smtClean="0"/>
              <a:t>Lo stile di Seneca riflette un doppio e opposto movimento: dall’esterno all’interno, verso la solitaria libertà dell’io, il </a:t>
            </a:r>
            <a:r>
              <a:rPr lang="it-IT" b="1" i="1" dirty="0" smtClean="0"/>
              <a:t>linguaggio dell’interiorità</a:t>
            </a:r>
            <a:r>
              <a:rPr lang="it-IT" dirty="0" smtClean="0"/>
              <a:t>, e dall’interno verso l’esterno, verso la liberazione dell’umanità, il </a:t>
            </a:r>
            <a:r>
              <a:rPr lang="it-IT" b="1" i="1" dirty="0" smtClean="0"/>
              <a:t>linguaggio della predicazione</a:t>
            </a:r>
            <a:r>
              <a:rPr lang="it-IT" dirty="0" smtClean="0"/>
              <a:t>.</a:t>
            </a:r>
          </a:p>
          <a:p>
            <a:pPr algn="just"/>
            <a:r>
              <a:rPr lang="it-IT" dirty="0" smtClean="0"/>
              <a:t>E’ per l’incisività di tale predicazione che Seneca studia il proprio stile</a:t>
            </a:r>
          </a:p>
          <a:p>
            <a:pPr algn="just"/>
            <a:endParaRPr lang="it-IT" dirty="0"/>
          </a:p>
          <a:p>
            <a:pPr marL="0" indent="0" algn="just">
              <a:buNone/>
            </a:pPr>
            <a:r>
              <a:rPr lang="it-IT" i="1" dirty="0" smtClean="0"/>
              <a:t>		</a:t>
            </a:r>
            <a:r>
              <a:rPr lang="it-IT" i="1" dirty="0" err="1" smtClean="0"/>
              <a:t>Malitia</a:t>
            </a:r>
            <a:r>
              <a:rPr lang="it-IT" i="1" dirty="0" smtClean="0"/>
              <a:t> </a:t>
            </a:r>
            <a:r>
              <a:rPr lang="it-IT" i="1" dirty="0" err="1" smtClean="0"/>
              <a:t>liberatus</a:t>
            </a:r>
            <a:r>
              <a:rPr lang="it-IT" i="1" dirty="0" smtClean="0"/>
              <a:t> et </a:t>
            </a:r>
            <a:r>
              <a:rPr lang="it-IT" i="1" dirty="0" err="1" smtClean="0"/>
              <a:t>liberat</a:t>
            </a:r>
            <a:r>
              <a:rPr lang="it-IT" i="1" dirty="0" smtClean="0"/>
              <a:t>. </a:t>
            </a:r>
            <a:endParaRPr lang="it-IT" i="1" dirty="0"/>
          </a:p>
        </p:txBody>
      </p:sp>
      <p:sp>
        <p:nvSpPr>
          <p:cNvPr id="3" name="Titolo 2"/>
          <p:cNvSpPr>
            <a:spLocks noGrp="1"/>
          </p:cNvSpPr>
          <p:nvPr>
            <p:ph type="title"/>
          </p:nvPr>
        </p:nvSpPr>
        <p:spPr/>
        <p:txBody>
          <a:bodyPr>
            <a:normAutofit fontScale="90000"/>
          </a:bodyPr>
          <a:lstStyle/>
          <a:p>
            <a:pPr algn="ctr"/>
            <a:r>
              <a:rPr lang="it-IT" dirty="0" smtClean="0"/>
              <a:t>	IL </a:t>
            </a:r>
            <a:r>
              <a:rPr lang="it-IT" dirty="0"/>
              <a:t>LINGUAGGIO DELLA 	</a:t>
            </a:r>
            <a:r>
              <a:rPr lang="it-IT" dirty="0" smtClean="0"/>
              <a:t>PREDICAZIONE</a:t>
            </a:r>
            <a:endParaRPr lang="it-IT" dirty="0"/>
          </a:p>
        </p:txBody>
      </p:sp>
    </p:spTree>
    <p:extLst>
      <p:ext uri="{BB962C8B-B14F-4D97-AF65-F5344CB8AC3E}">
        <p14:creationId xmlns:p14="http://schemas.microsoft.com/office/powerpoint/2010/main" val="4180928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bg/>
                                          </p:spTgt>
                                        </p:tgtEl>
                                        <p:attrNameLst>
                                          <p:attrName>style.visibility</p:attrName>
                                        </p:attrNameLst>
                                      </p:cBhvr>
                                      <p:to>
                                        <p:strVal val="visible"/>
                                      </p:to>
                                    </p:set>
                                    <p:anim by="(-#ppt_w*2)" calcmode="lin" valueType="num">
                                      <p:cBhvr rctx="PPT">
                                        <p:cTn id="7" dur="500" autoRev="1" fill="hold">
                                          <p:stCondLst>
                                            <p:cond delay="0"/>
                                          </p:stCondLst>
                                        </p:cTn>
                                        <p:tgtEl>
                                          <p:spTgt spid="2">
                                            <p:bg/>
                                          </p:spTgt>
                                        </p:tgtEl>
                                        <p:attrNameLst>
                                          <p:attrName>ppt_w</p:attrName>
                                        </p:attrNameLst>
                                      </p:cBhvr>
                                    </p:anim>
                                    <p:anim by="(#ppt_w*0.50)" calcmode="lin" valueType="num">
                                      <p:cBhvr>
                                        <p:cTn id="8" dur="500" decel="50000" autoRev="1" fill="hold">
                                          <p:stCondLst>
                                            <p:cond delay="0"/>
                                          </p:stCondLst>
                                        </p:cTn>
                                        <p:tgtEl>
                                          <p:spTgt spid="2">
                                            <p:bg/>
                                          </p:spTgt>
                                        </p:tgtEl>
                                        <p:attrNameLst>
                                          <p:attrName>ppt_x</p:attrName>
                                        </p:attrNameLst>
                                      </p:cBhvr>
                                    </p:anim>
                                    <p:anim from="(-#ppt_h/2)" to="(#ppt_y)" calcmode="lin" valueType="num">
                                      <p:cBhvr>
                                        <p:cTn id="9" dur="1000" fill="hold">
                                          <p:stCondLst>
                                            <p:cond delay="0"/>
                                          </p:stCondLst>
                                        </p:cTn>
                                        <p:tgtEl>
                                          <p:spTgt spid="2">
                                            <p:bg/>
                                          </p:spTgt>
                                        </p:tgtEl>
                                        <p:attrNameLst>
                                          <p:attrName>ppt_y</p:attrName>
                                        </p:attrNameLst>
                                      </p:cBhvr>
                                    </p:anim>
                                    <p:animRot by="21600000">
                                      <p:cBhvr>
                                        <p:cTn id="10" dur="1000" fill="hold">
                                          <p:stCondLst>
                                            <p:cond delay="0"/>
                                          </p:stCondLst>
                                        </p:cTn>
                                        <p:tgtEl>
                                          <p:spTgt spid="2">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2">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2">
                                            <p:txEl>
                                              <p:pRg st="1" end="1"/>
                                            </p:txEl>
                                          </p:spTgt>
                                        </p:tgtEl>
                                        <p:attrNameLst>
                                          <p:attrName>ppt_w</p:attrName>
                                        </p:attrNameLst>
                                      </p:cBhvr>
                                    </p:anim>
                                    <p:anim by="(#ppt_w*0.50)" calcmode="lin" valueType="num">
                                      <p:cBhvr>
                                        <p:cTn id="16" dur="500" decel="50000" autoRev="1" fill="hold">
                                          <p:stCondLst>
                                            <p:cond delay="0"/>
                                          </p:stCondLst>
                                        </p:cTn>
                                        <p:tgtEl>
                                          <p:spTgt spid="2">
                                            <p:txEl>
                                              <p:pRg st="1" end="1"/>
                                            </p:txEl>
                                          </p:spTgt>
                                        </p:tgtEl>
                                        <p:attrNameLst>
                                          <p:attrName>ppt_x</p:attrName>
                                        </p:attrNameLst>
                                      </p:cBhvr>
                                    </p:anim>
                                    <p:anim from="(-#ppt_h/2)" to="(#ppt_y)" calcmode="lin" valueType="num">
                                      <p:cBhvr>
                                        <p:cTn id="17" dur="1000" fill="hold">
                                          <p:stCondLst>
                                            <p:cond delay="0"/>
                                          </p:stCondLst>
                                        </p:cTn>
                                        <p:tgtEl>
                                          <p:spTgt spid="2">
                                            <p:txEl>
                                              <p:pRg st="1" end="1"/>
                                            </p:txEl>
                                          </p:spTgt>
                                        </p:tgtEl>
                                        <p:attrNameLst>
                                          <p:attrName>ppt_y</p:attrName>
                                        </p:attrNameLst>
                                      </p:cBhvr>
                                    </p:anim>
                                    <p:animRot by="21600000">
                                      <p:cBhvr>
                                        <p:cTn id="18" dur="1000" fill="hold">
                                          <p:stCondLst>
                                            <p:cond delay="0"/>
                                          </p:stCondLst>
                                        </p:cTn>
                                        <p:tgtEl>
                                          <p:spTgt spid="2">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2">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2">
                                            <p:txEl>
                                              <p:pRg st="2" end="2"/>
                                            </p:txEl>
                                          </p:spTgt>
                                        </p:tgtEl>
                                        <p:attrNameLst>
                                          <p:attrName>ppt_w</p:attrName>
                                        </p:attrNameLst>
                                      </p:cBhvr>
                                    </p:anim>
                                    <p:anim by="(#ppt_w*0.50)" calcmode="lin" valueType="num">
                                      <p:cBhvr>
                                        <p:cTn id="24" dur="500" decel="50000" autoRev="1" fill="hold">
                                          <p:stCondLst>
                                            <p:cond delay="0"/>
                                          </p:stCondLst>
                                        </p:cTn>
                                        <p:tgtEl>
                                          <p:spTgt spid="2">
                                            <p:txEl>
                                              <p:pRg st="2" end="2"/>
                                            </p:txEl>
                                          </p:spTgt>
                                        </p:tgtEl>
                                        <p:attrNameLst>
                                          <p:attrName>ppt_x</p:attrName>
                                        </p:attrNameLst>
                                      </p:cBhvr>
                                    </p:anim>
                                    <p:anim from="(-#ppt_h/2)" to="(#ppt_y)" calcmode="lin" valueType="num">
                                      <p:cBhvr>
                                        <p:cTn id="25" dur="1000" fill="hold">
                                          <p:stCondLst>
                                            <p:cond delay="0"/>
                                          </p:stCondLst>
                                        </p:cTn>
                                        <p:tgtEl>
                                          <p:spTgt spid="2">
                                            <p:txEl>
                                              <p:pRg st="2" end="2"/>
                                            </p:txEl>
                                          </p:spTgt>
                                        </p:tgtEl>
                                        <p:attrNameLst>
                                          <p:attrName>ppt_y</p:attrName>
                                        </p:attrNameLst>
                                      </p:cBhvr>
                                    </p:anim>
                                    <p:animRot by="21600000">
                                      <p:cBhvr>
                                        <p:cTn id="26" dur="1000" fill="hold">
                                          <p:stCondLst>
                                            <p:cond delay="0"/>
                                          </p:stCondLst>
                                        </p:cTn>
                                        <p:tgtEl>
                                          <p:spTgt spid="2">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2">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2">
                                            <p:txEl>
                                              <p:pRg st="4" end="4"/>
                                            </p:txEl>
                                          </p:spTgt>
                                        </p:tgtEl>
                                        <p:attrNameLst>
                                          <p:attrName>ppt_w</p:attrName>
                                        </p:attrNameLst>
                                      </p:cBhvr>
                                    </p:anim>
                                    <p:anim by="(#ppt_w*0.50)" calcmode="lin" valueType="num">
                                      <p:cBhvr>
                                        <p:cTn id="32" dur="500" decel="50000" autoRev="1" fill="hold">
                                          <p:stCondLst>
                                            <p:cond delay="0"/>
                                          </p:stCondLst>
                                        </p:cTn>
                                        <p:tgtEl>
                                          <p:spTgt spid="2">
                                            <p:txEl>
                                              <p:pRg st="4" end="4"/>
                                            </p:txEl>
                                          </p:spTgt>
                                        </p:tgtEl>
                                        <p:attrNameLst>
                                          <p:attrName>ppt_x</p:attrName>
                                        </p:attrNameLst>
                                      </p:cBhvr>
                                    </p:anim>
                                    <p:anim from="(-#ppt_h/2)" to="(#ppt_y)" calcmode="lin" valueType="num">
                                      <p:cBhvr>
                                        <p:cTn id="33" dur="1000" fill="hold">
                                          <p:stCondLst>
                                            <p:cond delay="0"/>
                                          </p:stCondLst>
                                        </p:cTn>
                                        <p:tgtEl>
                                          <p:spTgt spid="2">
                                            <p:txEl>
                                              <p:pRg st="4" end="4"/>
                                            </p:txEl>
                                          </p:spTgt>
                                        </p:tgtEl>
                                        <p:attrNameLst>
                                          <p:attrName>ppt_y</p:attrName>
                                        </p:attrNameLst>
                                      </p:cBhvr>
                                    </p:anim>
                                    <p:animRot by="21600000">
                                      <p:cBhvr>
                                        <p:cTn id="34" dur="1000" fill="hold">
                                          <p:stCondLst>
                                            <p:cond delay="0"/>
                                          </p:stCondLst>
                                        </p:cTn>
                                        <p:tgtEl>
                                          <p:spTgt spid="2">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0" presetClass="entr" presetSubtype="0" fill="hold" grpId="1" nodeType="clickEffect">
                                  <p:stCondLst>
                                    <p:cond delay="0"/>
                                  </p:stCondLst>
                                  <p:iterate type="lt">
                                    <p:tmPct val="0"/>
                                  </p:iterate>
                                  <p:childTnLst>
                                    <p:set>
                                      <p:cBhvr>
                                        <p:cTn id="38" dur="1" fill="hold">
                                          <p:stCondLst>
                                            <p:cond delay="0"/>
                                          </p:stCondLst>
                                        </p:cTn>
                                        <p:tgtEl>
                                          <p:spTgt spid="2">
                                            <p:bg/>
                                          </p:spTgt>
                                        </p:tgtEl>
                                        <p:attrNameLst>
                                          <p:attrName>style.visibility</p:attrName>
                                        </p:attrNameLst>
                                      </p:cBhvr>
                                      <p:to>
                                        <p:strVal val="visible"/>
                                      </p:to>
                                    </p:set>
                                    <p:animEffect transition="in" filter="fade">
                                      <p:cBhvr>
                                        <p:cTn id="39" dur="800" decel="100000"/>
                                        <p:tgtEl>
                                          <p:spTgt spid="2">
                                            <p:bg/>
                                          </p:spTgt>
                                        </p:tgtEl>
                                      </p:cBhvr>
                                    </p:animEffect>
                                    <p:anim calcmode="lin" valueType="num">
                                      <p:cBhvr>
                                        <p:cTn id="40" dur="800" decel="100000" fill="hold"/>
                                        <p:tgtEl>
                                          <p:spTgt spid="2">
                                            <p:bg/>
                                          </p:spTgt>
                                        </p:tgtEl>
                                        <p:attrNameLst>
                                          <p:attrName>style.rotation</p:attrName>
                                        </p:attrNameLst>
                                      </p:cBhvr>
                                      <p:tavLst>
                                        <p:tav tm="0">
                                          <p:val>
                                            <p:fltVal val="-90"/>
                                          </p:val>
                                        </p:tav>
                                        <p:tav tm="100000">
                                          <p:val>
                                            <p:fltVal val="0"/>
                                          </p:val>
                                        </p:tav>
                                      </p:tavLst>
                                    </p:anim>
                                    <p:anim calcmode="lin" valueType="num">
                                      <p:cBhvr>
                                        <p:cTn id="41" dur="800" decel="100000" fill="hold"/>
                                        <p:tgtEl>
                                          <p:spTgt spid="2">
                                            <p:bg/>
                                          </p:spTgt>
                                        </p:tgtEl>
                                        <p:attrNameLst>
                                          <p:attrName>ppt_x</p:attrName>
                                        </p:attrNameLst>
                                      </p:cBhvr>
                                      <p:tavLst>
                                        <p:tav tm="0">
                                          <p:val>
                                            <p:strVal val="#ppt_x+0.4"/>
                                          </p:val>
                                        </p:tav>
                                        <p:tav tm="100000">
                                          <p:val>
                                            <p:strVal val="#ppt_x-0.05"/>
                                          </p:val>
                                        </p:tav>
                                      </p:tavLst>
                                    </p:anim>
                                    <p:anim calcmode="lin" valueType="num">
                                      <p:cBhvr>
                                        <p:cTn id="42" dur="800" decel="100000" fill="hold"/>
                                        <p:tgtEl>
                                          <p:spTgt spid="2">
                                            <p:bg/>
                                          </p:spTgt>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
                                            <p:bg/>
                                          </p:spTgt>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
                                            <p:bg/>
                                          </p:spTgt>
                                        </p:tgtEl>
                                        <p:attrNameLst>
                                          <p:attrName>ppt_y</p:attrName>
                                        </p:attrNameLst>
                                      </p:cBhvr>
                                      <p:tavLst>
                                        <p:tav tm="0">
                                          <p:val>
                                            <p:strVal val="#ppt_y+0.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0" presetClass="entr" presetSubtype="0" fill="hold" grpId="1" nodeType="clickEffect">
                                  <p:stCondLst>
                                    <p:cond delay="0"/>
                                  </p:stCondLst>
                                  <p:iterate type="lt">
                                    <p:tmPct val="0"/>
                                  </p:iterate>
                                  <p:childTnLst>
                                    <p:set>
                                      <p:cBhvr>
                                        <p:cTn id="48" dur="1" fill="hold">
                                          <p:stCondLst>
                                            <p:cond delay="0"/>
                                          </p:stCondLst>
                                        </p:cTn>
                                        <p:tgtEl>
                                          <p:spTgt spid="2">
                                            <p:txEl>
                                              <p:pRg st="1" end="1"/>
                                            </p:txEl>
                                          </p:spTgt>
                                        </p:tgtEl>
                                        <p:attrNameLst>
                                          <p:attrName>style.visibility</p:attrName>
                                        </p:attrNameLst>
                                      </p:cBhvr>
                                      <p:to>
                                        <p:strVal val="visible"/>
                                      </p:to>
                                    </p:set>
                                    <p:animEffect transition="in" filter="fade">
                                      <p:cBhvr>
                                        <p:cTn id="49" dur="800" decel="100000"/>
                                        <p:tgtEl>
                                          <p:spTgt spid="2">
                                            <p:txEl>
                                              <p:pRg st="1" end="1"/>
                                            </p:txEl>
                                          </p:spTgt>
                                        </p:tgtEl>
                                      </p:cBhvr>
                                    </p:animEffect>
                                    <p:anim calcmode="lin" valueType="num">
                                      <p:cBhvr>
                                        <p:cTn id="50" dur="8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51" dur="8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52" dur="8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0" presetClass="entr" presetSubtype="0" fill="hold" grpId="1" nodeType="clickEffect">
                                  <p:stCondLst>
                                    <p:cond delay="0"/>
                                  </p:stCondLst>
                                  <p:iterate type="lt">
                                    <p:tmPct val="0"/>
                                  </p:iterate>
                                  <p:childTnLst>
                                    <p:set>
                                      <p:cBhvr>
                                        <p:cTn id="58" dur="1" fill="hold">
                                          <p:stCondLst>
                                            <p:cond delay="0"/>
                                          </p:stCondLst>
                                        </p:cTn>
                                        <p:tgtEl>
                                          <p:spTgt spid="2">
                                            <p:txEl>
                                              <p:pRg st="2" end="2"/>
                                            </p:txEl>
                                          </p:spTgt>
                                        </p:tgtEl>
                                        <p:attrNameLst>
                                          <p:attrName>style.visibility</p:attrName>
                                        </p:attrNameLst>
                                      </p:cBhvr>
                                      <p:to>
                                        <p:strVal val="visible"/>
                                      </p:to>
                                    </p:set>
                                    <p:animEffect transition="in" filter="fade">
                                      <p:cBhvr>
                                        <p:cTn id="59" dur="800" decel="100000"/>
                                        <p:tgtEl>
                                          <p:spTgt spid="2">
                                            <p:txEl>
                                              <p:pRg st="2" end="2"/>
                                            </p:txEl>
                                          </p:spTgt>
                                        </p:tgtEl>
                                      </p:cBhvr>
                                    </p:animEffect>
                                    <p:anim calcmode="lin" valueType="num">
                                      <p:cBhvr>
                                        <p:cTn id="60"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61"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62"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63"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64"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0" presetClass="entr" presetSubtype="0" fill="hold" grpId="1" nodeType="clickEffect">
                                  <p:stCondLst>
                                    <p:cond delay="0"/>
                                  </p:stCondLst>
                                  <p:iterate type="lt">
                                    <p:tmPct val="0"/>
                                  </p:iterate>
                                  <p:childTnLst>
                                    <p:set>
                                      <p:cBhvr>
                                        <p:cTn id="68" dur="1" fill="hold">
                                          <p:stCondLst>
                                            <p:cond delay="0"/>
                                          </p:stCondLst>
                                        </p:cTn>
                                        <p:tgtEl>
                                          <p:spTgt spid="2">
                                            <p:txEl>
                                              <p:pRg st="4" end="4"/>
                                            </p:txEl>
                                          </p:spTgt>
                                        </p:tgtEl>
                                        <p:attrNameLst>
                                          <p:attrName>style.visibility</p:attrName>
                                        </p:attrNameLst>
                                      </p:cBhvr>
                                      <p:to>
                                        <p:strVal val="visible"/>
                                      </p:to>
                                    </p:set>
                                    <p:animEffect transition="in" filter="fade">
                                      <p:cBhvr>
                                        <p:cTn id="69" dur="800" decel="100000"/>
                                        <p:tgtEl>
                                          <p:spTgt spid="2">
                                            <p:txEl>
                                              <p:pRg st="4" end="4"/>
                                            </p:txEl>
                                          </p:spTgt>
                                        </p:tgtEl>
                                      </p:cBhvr>
                                    </p:animEffect>
                                    <p:anim calcmode="lin" valueType="num">
                                      <p:cBhvr>
                                        <p:cTn id="70"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71"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72"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73"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74"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2" grpI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“Seneca ha fatto trionfare nella letteratura latina la rivoluzione iniziata da mezzo secolo. Con il suo stile e la sua sintassi egli ha contrapposto alla convenzione ciceroniana che è tutta simmetria lo stile umano che è asimmetrico: che non vuole essere costretto alla preordinata uniformità di periodi ben armoniosi e vuole invece che ogni idea abbia il suo risalto e il suo compimento nella frase che basta ad esprimerla”.</a:t>
            </a:r>
          </a:p>
          <a:p>
            <a:pPr marL="0" indent="0">
              <a:buNone/>
            </a:pPr>
            <a:r>
              <a:rPr lang="it-IT" dirty="0" smtClean="0"/>
              <a:t>					C. Marchesi</a:t>
            </a:r>
            <a:endParaRPr lang="it-IT" dirty="0"/>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3088554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L’asimmetrico stile senecano si oppone alla classica simmetria ciceroniana.</a:t>
            </a:r>
          </a:p>
          <a:p>
            <a:pPr algn="just"/>
            <a:endParaRPr lang="it-IT" dirty="0"/>
          </a:p>
          <a:p>
            <a:pPr algn="just"/>
            <a:r>
              <a:rPr lang="it-IT" dirty="0" smtClean="0"/>
              <a:t>E’ lo stile dell’anima umana in guerra con se stessa.</a:t>
            </a:r>
            <a:endParaRPr lang="it-IT" dirty="0"/>
          </a:p>
        </p:txBody>
      </p:sp>
      <p:sp>
        <p:nvSpPr>
          <p:cNvPr id="3" name="Titolo 2"/>
          <p:cNvSpPr>
            <a:spLocks noGrp="1"/>
          </p:cNvSpPr>
          <p:nvPr>
            <p:ph type="title"/>
          </p:nvPr>
        </p:nvSpPr>
        <p:spPr/>
        <p:txBody>
          <a:bodyPr>
            <a:normAutofit fontScale="90000"/>
          </a:bodyPr>
          <a:lstStyle/>
          <a:p>
            <a:r>
              <a:rPr lang="it-IT" dirty="0" smtClean="0"/>
              <a:t>	</a:t>
            </a:r>
            <a:r>
              <a:rPr lang="it-IT" i="1" dirty="0" smtClean="0"/>
              <a:t>QUAE </a:t>
            </a:r>
            <a:r>
              <a:rPr lang="it-IT" i="1" dirty="0"/>
              <a:t>PHILOSOPHIA FUIT, </a:t>
            </a:r>
            <a:r>
              <a:rPr lang="it-IT" i="1" dirty="0" smtClean="0"/>
              <a:t>	FACTA </a:t>
            </a:r>
            <a:r>
              <a:rPr lang="it-IT" i="1" dirty="0"/>
              <a:t>PHILOLOGIA EST</a:t>
            </a:r>
          </a:p>
        </p:txBody>
      </p:sp>
    </p:spTree>
    <p:extLst>
      <p:ext uri="{BB962C8B-B14F-4D97-AF65-F5344CB8AC3E}">
        <p14:creationId xmlns:p14="http://schemas.microsoft.com/office/powerpoint/2010/main" val="412915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p:tgtEl>
                                          <p:spTgt spid="2">
                                            <p:bg/>
                                          </p:spTgt>
                                        </p:tgtEl>
                                        <p:attrNameLst>
                                          <p:attrName>ppt_y</p:attrName>
                                        </p:attrNameLst>
                                      </p:cBhvr>
                                      <p:tavLst>
                                        <p:tav tm="0">
                                          <p:val>
                                            <p:strVal val="#ppt_y+#ppt_h*1.125000"/>
                                          </p:val>
                                        </p:tav>
                                        <p:tav tm="100000">
                                          <p:val>
                                            <p:strVal val="#ppt_y"/>
                                          </p:val>
                                        </p:tav>
                                      </p:tavLst>
                                    </p:anim>
                                    <p:animEffect transition="in" filter="wipe(up)">
                                      <p:cBhvr>
                                        <p:cTn id="8" dur="500"/>
                                        <p:tgtEl>
                                          <p:spTgt spid="2">
                                            <p:bg/>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Cellula stilistica di Seneca è la </a:t>
            </a:r>
            <a:r>
              <a:rPr lang="it-IT" i="1" dirty="0" err="1" smtClean="0"/>
              <a:t>sententia</a:t>
            </a:r>
            <a:r>
              <a:rPr lang="it-IT" dirty="0" smtClean="0"/>
              <a:t>, per Cesare e Cicerone era il periodo. Dopo Seneca sarà la parola.</a:t>
            </a:r>
          </a:p>
          <a:p>
            <a:pPr algn="just"/>
            <a:endParaRPr lang="it-IT" dirty="0"/>
          </a:p>
          <a:p>
            <a:pPr algn="just"/>
            <a:r>
              <a:rPr lang="it-IT" dirty="0" smtClean="0"/>
              <a:t>E’ questa la parabola della prosa latina, finché i Cristiani, portatori di una spiritualità nuova, ne restaureranno l’architettura.</a:t>
            </a:r>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4575274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900" decel="100000" fill="hold"/>
                                        <p:tgtEl>
                                          <p:spTgt spid="2">
                                            <p:bg/>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bg/>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1000"/>
                                        <p:tgtEl>
                                          <p:spTgt spid="2">
                                            <p:txEl>
                                              <p:pRg st="0" end="0"/>
                                            </p:txEl>
                                          </p:spTgt>
                                        </p:tgtEl>
                                      </p:cBhvr>
                                    </p:animEffect>
                                    <p:anim calcmode="lin" valueType="num">
                                      <p:cBhvr>
                                        <p:cTn id="16"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1000"/>
                                        <p:tgtEl>
                                          <p:spTgt spid="2">
                                            <p:txEl>
                                              <p:pRg st="2" end="2"/>
                                            </p:txEl>
                                          </p:spTgt>
                                        </p:tgtEl>
                                      </p:cBhvr>
                                    </p:animEffect>
                                    <p:anim calcmode="lin" valueType="num">
                                      <p:cBhvr>
                                        <p:cTn id="24"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endParaRPr lang="it-IT" dirty="0"/>
          </a:p>
          <a:p>
            <a:endParaRPr lang="it-IT" dirty="0" smtClean="0"/>
          </a:p>
          <a:p>
            <a:pPr marL="0" indent="0" algn="ctr">
              <a:buNone/>
            </a:pPr>
            <a:r>
              <a:rPr lang="it-IT" sz="4000" dirty="0" smtClean="0"/>
              <a:t>QUANDO CAMBIA UNO STILE, CAMBIA UN SISTEMA DI VALORI</a:t>
            </a:r>
            <a:endParaRPr lang="it-IT" sz="4000" dirty="0"/>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31133880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dissolv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ipe(down)">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smtClean="0"/>
              <a:t>“La perfezione classica non implica, di certo, una soppressione dell’individuo, […] ma implica la sottomissione dell’individuo, la sua subordinazione della parola nella frase, della frase nella pagina, della pagine nell’opera. Consiste nel fare evidente una gerarchia”.</a:t>
            </a:r>
          </a:p>
          <a:p>
            <a:pPr marL="0" indent="0">
              <a:buNone/>
            </a:pPr>
            <a:r>
              <a:rPr lang="it-IT" dirty="0" smtClean="0"/>
              <a:t>						</a:t>
            </a:r>
            <a:r>
              <a:rPr lang="it-IT" dirty="0" smtClean="0"/>
              <a:t>	A</a:t>
            </a:r>
            <a:r>
              <a:rPr lang="it-IT" dirty="0" smtClean="0"/>
              <a:t>. Gide</a:t>
            </a:r>
            <a:endParaRPr lang="it-IT" dirty="0"/>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17678688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a:r>
              <a:rPr lang="it-IT" dirty="0" smtClean="0"/>
              <a:t>Cesare e Cicerone sono tra loro agli antipodi, ma la loro prosa, pur con stili differenti, presenta una caratteristica comune: è retta da pochi grandi centri sintattici e/o unificata da una ininterrotta trama di nessi logici.</a:t>
            </a:r>
          </a:p>
          <a:p>
            <a:pPr algn="just"/>
            <a:r>
              <a:rPr lang="it-IT" dirty="0" smtClean="0"/>
              <a:t>In questa struttura architettonica sembra tradursi il senso di una realtà ben organizzata, perché tra l’individuo e il cosmo vi è la mediazione della società.</a:t>
            </a:r>
          </a:p>
          <a:p>
            <a:pPr algn="just"/>
            <a:r>
              <a:rPr lang="it-IT" dirty="0"/>
              <a:t>Cesare e Cicerone hanno ideologie opposte, ma una fede comune: un comune impegno per l’edificazione di un bene che non può essere di uno se non è di tutti</a:t>
            </a:r>
            <a:r>
              <a:rPr lang="it-IT" dirty="0" smtClean="0"/>
              <a:t>. </a:t>
            </a:r>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3438269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heel(1)">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heel(1)">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heel(1)">
                                      <p:cBhvr>
                                        <p:cTn id="2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endParaRPr lang="it-IT" dirty="0" smtClean="0"/>
          </a:p>
          <a:p>
            <a:pPr marL="0" indent="0" algn="just">
              <a:buNone/>
            </a:pPr>
            <a:endParaRPr lang="it-IT" dirty="0" smtClean="0"/>
          </a:p>
          <a:p>
            <a:pPr marL="0" indent="0" algn="just">
              <a:buNone/>
            </a:pPr>
            <a:r>
              <a:rPr lang="it-IT" dirty="0" smtClean="0"/>
              <a:t>L’avvento </a:t>
            </a:r>
            <a:r>
              <a:rPr lang="it-IT" dirty="0" smtClean="0"/>
              <a:t>dell’impero segna una frattura in quest’ordine: la realtà politica, la società passa in secondo piano ed individuo e cosmo si trovano di fronte. Il problema non è più l’inserimento del singolo nella società e nello stato, ma il suo significato nel cosmo.</a:t>
            </a:r>
          </a:p>
          <a:p>
            <a:pPr marL="0" indent="0">
              <a:buNone/>
            </a:pPr>
            <a:endParaRPr lang="it-IT" dirty="0" smtClean="0"/>
          </a:p>
        </p:txBody>
      </p:sp>
      <p:sp>
        <p:nvSpPr>
          <p:cNvPr id="3" name="Titolo 2"/>
          <p:cNvSpPr>
            <a:spLocks noGrp="1"/>
          </p:cNvSpPr>
          <p:nvPr>
            <p:ph type="title"/>
          </p:nvPr>
        </p:nvSpPr>
        <p:spPr/>
        <p:txBody>
          <a:bodyPr>
            <a:normAutofit fontScale="90000"/>
          </a:bodyPr>
          <a:lstStyle/>
          <a:p>
            <a:pPr algn="ctr"/>
            <a:r>
              <a:rPr lang="it-IT" dirty="0"/>
              <a:t>IL LINGUAGGIO DELLA 	PREDICAZIONE</a:t>
            </a:r>
          </a:p>
        </p:txBody>
      </p:sp>
    </p:spTree>
    <p:extLst>
      <p:ext uri="{BB962C8B-B14F-4D97-AF65-F5344CB8AC3E}">
        <p14:creationId xmlns:p14="http://schemas.microsoft.com/office/powerpoint/2010/main" val="1692154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circle(in)">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Scriveva Cicerone nel </a:t>
            </a:r>
            <a:r>
              <a:rPr lang="it-IT" i="1" dirty="0" err="1" smtClean="0"/>
              <a:t>Somnium</a:t>
            </a:r>
            <a:r>
              <a:rPr lang="it-IT" i="1" dirty="0" smtClean="0"/>
              <a:t> </a:t>
            </a:r>
            <a:r>
              <a:rPr lang="it-IT" i="1" dirty="0" err="1" smtClean="0"/>
              <a:t>Scipionis</a:t>
            </a:r>
            <a:r>
              <a:rPr lang="it-IT" i="1" dirty="0" smtClean="0"/>
              <a:t> </a:t>
            </a:r>
            <a:r>
              <a:rPr lang="it-IT" dirty="0" smtClean="0"/>
              <a:t>che non c’è nulla di più gradito a Dio </a:t>
            </a:r>
            <a:r>
              <a:rPr lang="it-IT" i="1" dirty="0" err="1" smtClean="0"/>
              <a:t>quam</a:t>
            </a:r>
            <a:r>
              <a:rPr lang="it-IT" i="1" dirty="0" smtClean="0"/>
              <a:t> concilia </a:t>
            </a:r>
            <a:r>
              <a:rPr lang="it-IT" i="1" dirty="0" err="1" smtClean="0"/>
              <a:t>coetusque</a:t>
            </a:r>
            <a:r>
              <a:rPr lang="it-IT" i="1" dirty="0" smtClean="0"/>
              <a:t> </a:t>
            </a:r>
            <a:r>
              <a:rPr lang="it-IT" i="1" dirty="0" err="1" smtClean="0"/>
              <a:t>hominum</a:t>
            </a:r>
            <a:r>
              <a:rPr lang="it-IT" i="1" dirty="0" smtClean="0"/>
              <a:t> iure </a:t>
            </a:r>
            <a:r>
              <a:rPr lang="it-IT" i="1" dirty="0" err="1" smtClean="0"/>
              <a:t>sociati</a:t>
            </a:r>
            <a:r>
              <a:rPr lang="it-IT" i="1" dirty="0" smtClean="0"/>
              <a:t>, </a:t>
            </a:r>
            <a:r>
              <a:rPr lang="it-IT" i="1" dirty="0" err="1" smtClean="0"/>
              <a:t>quae</a:t>
            </a:r>
            <a:r>
              <a:rPr lang="it-IT" i="1" dirty="0" smtClean="0"/>
              <a:t> </a:t>
            </a:r>
            <a:r>
              <a:rPr lang="it-IT" i="1" dirty="0" err="1" smtClean="0"/>
              <a:t>civitates</a:t>
            </a:r>
            <a:r>
              <a:rPr lang="it-IT" i="1" dirty="0" smtClean="0"/>
              <a:t> </a:t>
            </a:r>
            <a:r>
              <a:rPr lang="it-IT" i="1" dirty="0" err="1" smtClean="0"/>
              <a:t>appellantur</a:t>
            </a:r>
            <a:r>
              <a:rPr lang="it-IT" dirty="0" smtClean="0"/>
              <a:t>.</a:t>
            </a:r>
          </a:p>
          <a:p>
            <a:pPr algn="just"/>
            <a:r>
              <a:rPr lang="it-IT" dirty="0" smtClean="0"/>
              <a:t>Il Dio di Seneca non ha spettacolo più bello che </a:t>
            </a:r>
            <a:r>
              <a:rPr lang="it-IT" i="1" dirty="0" err="1" smtClean="0"/>
              <a:t>vir</a:t>
            </a:r>
            <a:r>
              <a:rPr lang="it-IT" i="1" dirty="0" smtClean="0"/>
              <a:t> </a:t>
            </a:r>
            <a:r>
              <a:rPr lang="it-IT" i="1" dirty="0" err="1" smtClean="0"/>
              <a:t>fortis</a:t>
            </a:r>
            <a:r>
              <a:rPr lang="it-IT" i="1" dirty="0" smtClean="0"/>
              <a:t> </a:t>
            </a:r>
            <a:r>
              <a:rPr lang="it-IT" i="1" dirty="0" err="1" smtClean="0"/>
              <a:t>cum</a:t>
            </a:r>
            <a:r>
              <a:rPr lang="it-IT" i="1" dirty="0" smtClean="0"/>
              <a:t> fortuna mala </a:t>
            </a:r>
            <a:r>
              <a:rPr lang="it-IT" i="1" dirty="0" err="1" smtClean="0"/>
              <a:t>compositus</a:t>
            </a:r>
            <a:r>
              <a:rPr lang="it-IT" dirty="0" smtClean="0"/>
              <a:t>.</a:t>
            </a:r>
          </a:p>
          <a:p>
            <a:pPr algn="just"/>
            <a:r>
              <a:rPr lang="it-IT" dirty="0" smtClean="0"/>
              <a:t>L’ideale quiritario del </a:t>
            </a:r>
            <a:r>
              <a:rPr lang="it-IT" i="1" dirty="0" err="1" smtClean="0"/>
              <a:t>vir</a:t>
            </a:r>
            <a:r>
              <a:rPr lang="it-IT" i="1" dirty="0" smtClean="0"/>
              <a:t> </a:t>
            </a:r>
            <a:r>
              <a:rPr lang="it-IT" i="1" dirty="0" err="1" smtClean="0"/>
              <a:t>fortis</a:t>
            </a:r>
            <a:r>
              <a:rPr lang="it-IT" i="1" dirty="0" smtClean="0"/>
              <a:t> </a:t>
            </a:r>
            <a:r>
              <a:rPr lang="it-IT" i="1" dirty="0" err="1" smtClean="0"/>
              <a:t>ac</a:t>
            </a:r>
            <a:r>
              <a:rPr lang="it-IT" i="1" dirty="0" smtClean="0"/>
              <a:t> </a:t>
            </a:r>
            <a:r>
              <a:rPr lang="it-IT" i="1" dirty="0" err="1" smtClean="0"/>
              <a:t>strenuus</a:t>
            </a:r>
            <a:r>
              <a:rPr lang="it-IT" dirty="0" smtClean="0"/>
              <a:t>, passa dal </a:t>
            </a:r>
            <a:r>
              <a:rPr lang="it-IT" i="1" dirty="0" err="1" smtClean="0"/>
              <a:t>civis</a:t>
            </a:r>
            <a:r>
              <a:rPr lang="it-IT" i="1" dirty="0" smtClean="0"/>
              <a:t> </a:t>
            </a:r>
            <a:r>
              <a:rPr lang="it-IT" dirty="0" smtClean="0"/>
              <a:t>al </a:t>
            </a:r>
            <a:r>
              <a:rPr lang="it-IT" i="1" dirty="0" smtClean="0"/>
              <a:t>sapiens</a:t>
            </a:r>
            <a:r>
              <a:rPr lang="it-IT" dirty="0" smtClean="0"/>
              <a:t>.</a:t>
            </a:r>
            <a:endParaRPr lang="it-IT" dirty="0"/>
          </a:p>
        </p:txBody>
      </p:sp>
      <p:sp>
        <p:nvSpPr>
          <p:cNvPr id="3" name="Titolo 2"/>
          <p:cNvSpPr>
            <a:spLocks noGrp="1"/>
          </p:cNvSpPr>
          <p:nvPr>
            <p:ph type="title"/>
          </p:nvPr>
        </p:nvSpPr>
        <p:spPr/>
        <p:txBody>
          <a:bodyPr>
            <a:normAutofit fontScale="90000"/>
          </a:bodyPr>
          <a:lstStyle/>
          <a:p>
            <a:pPr algn="ctr"/>
            <a:r>
              <a:rPr lang="it-IT" dirty="0" smtClean="0"/>
              <a:t>IL LINGUAGGIO DELLA PREDICAZIONE</a:t>
            </a:r>
            <a:endParaRPr lang="it-IT" dirty="0"/>
          </a:p>
        </p:txBody>
      </p:sp>
    </p:spTree>
    <p:extLst>
      <p:ext uri="{BB962C8B-B14F-4D97-AF65-F5344CB8AC3E}">
        <p14:creationId xmlns:p14="http://schemas.microsoft.com/office/powerpoint/2010/main" val="2812776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linds(horizontal)">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linds(horizont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linds(horizont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endParaRPr lang="it-IT" dirty="0"/>
          </a:p>
          <a:p>
            <a:pPr algn="just"/>
            <a:r>
              <a:rPr lang="it-IT" dirty="0" smtClean="0"/>
              <a:t>Il </a:t>
            </a:r>
            <a:r>
              <a:rPr lang="it-IT" dirty="0"/>
              <a:t>contraccolpo di questo cambiamento è una prosa esasperata ed irrelata che ha tanti centri e tante pause quante sono le frasi. La trama logica si smaglia in </a:t>
            </a:r>
            <a:r>
              <a:rPr lang="it-IT" dirty="0" smtClean="0"/>
              <a:t>un </a:t>
            </a:r>
            <a:r>
              <a:rPr lang="it-IT" dirty="0"/>
              <a:t>fitto balenio di </a:t>
            </a:r>
            <a:r>
              <a:rPr lang="it-IT" i="1" dirty="0" err="1"/>
              <a:t>sententiae</a:t>
            </a:r>
            <a:r>
              <a:rPr lang="it-IT" dirty="0"/>
              <a:t>.</a:t>
            </a:r>
          </a:p>
        </p:txBody>
      </p:sp>
      <p:sp>
        <p:nvSpPr>
          <p:cNvPr id="3" name="Titolo 2"/>
          <p:cNvSpPr>
            <a:spLocks noGrp="1"/>
          </p:cNvSpPr>
          <p:nvPr>
            <p:ph type="title"/>
          </p:nvPr>
        </p:nvSpPr>
        <p:spPr/>
        <p:txBody>
          <a:bodyPr>
            <a:normAutofit fontScale="90000"/>
          </a:bodyPr>
          <a:lstStyle/>
          <a:p>
            <a:pPr algn="ctr"/>
            <a:r>
              <a:rPr lang="it-IT" dirty="0" smtClean="0"/>
              <a:t>IL LINGUAGGIO DELLA PREDICAZIONE</a:t>
            </a:r>
            <a:br>
              <a:rPr lang="it-IT" dirty="0" smtClean="0"/>
            </a:br>
            <a:endParaRPr lang="it-IT" dirty="0"/>
          </a:p>
        </p:txBody>
      </p:sp>
    </p:spTree>
    <p:extLst>
      <p:ext uri="{BB962C8B-B14F-4D97-AF65-F5344CB8AC3E}">
        <p14:creationId xmlns:p14="http://schemas.microsoft.com/office/powerpoint/2010/main" val="54476396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“Le singole parti, ciascuna per sé, sono lavorate con la massima cura, perché in esse non resti il minimo spazio vuoto, ogni pensiero è concentrato e coniato nel modo più espressivo possibile, sicché il contenuto minaccia di far saltare la forma, e questa tensione si scarica quando i membri esteriormente collegati </a:t>
            </a:r>
            <a:r>
              <a:rPr lang="it-IT" dirty="0"/>
              <a:t>f</a:t>
            </a:r>
            <a:r>
              <a:rPr lang="it-IT" dirty="0" smtClean="0"/>
              <a:t>ra loro solo per mezzo della prosa ritmica, sono compendiati in una punta aguzza e sentenziosa”.</a:t>
            </a:r>
          </a:p>
          <a:p>
            <a:pPr marL="0" indent="0">
              <a:buNone/>
            </a:pPr>
            <a:r>
              <a:rPr lang="it-IT" dirty="0"/>
              <a:t>	</a:t>
            </a:r>
            <a:r>
              <a:rPr lang="it-IT" dirty="0" smtClean="0"/>
              <a:t>					</a:t>
            </a:r>
            <a:r>
              <a:rPr lang="it-IT" dirty="0" smtClean="0"/>
              <a:t>	G. </a:t>
            </a:r>
            <a:r>
              <a:rPr lang="it-IT" dirty="0" err="1" smtClean="0"/>
              <a:t>Misch</a:t>
            </a:r>
            <a:endParaRPr lang="it-IT" dirty="0"/>
          </a:p>
        </p:txBody>
      </p:sp>
      <p:sp>
        <p:nvSpPr>
          <p:cNvPr id="3" name="Titolo 2"/>
          <p:cNvSpPr>
            <a:spLocks noGrp="1"/>
          </p:cNvSpPr>
          <p:nvPr>
            <p:ph type="title"/>
          </p:nvPr>
        </p:nvSpPr>
        <p:spPr/>
        <p:txBody>
          <a:bodyPr>
            <a:normAutofit fontScale="90000"/>
          </a:bodyPr>
          <a:lstStyle/>
          <a:p>
            <a:pPr algn="ctr"/>
            <a:r>
              <a:rPr lang="it-IT" dirty="0" smtClean="0"/>
              <a:t>IL LINGUAGGIO DELLA PREDICAZIONE</a:t>
            </a:r>
            <a:endParaRPr lang="it-IT" dirty="0"/>
          </a:p>
        </p:txBody>
      </p:sp>
    </p:spTree>
    <p:extLst>
      <p:ext uri="{BB962C8B-B14F-4D97-AF65-F5344CB8AC3E}">
        <p14:creationId xmlns:p14="http://schemas.microsoft.com/office/powerpoint/2010/main" val="12264865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ssolv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I rapporti sintattici si contraggono e si semplificano; le parole vuote tendono a scomparire; ogni sintagma è teso al limite della sua forza espressiva. La prosa senecana si allontana dalla complessità ipotattica della prosa classica, ricca di costrutti congiunzionali.</a:t>
            </a:r>
          </a:p>
          <a:p>
            <a:endParaRPr lang="it-IT" dirty="0"/>
          </a:p>
          <a:p>
            <a:r>
              <a:rPr lang="it-IT" i="1" dirty="0" smtClean="0"/>
              <a:t>PLUS </a:t>
            </a:r>
            <a:r>
              <a:rPr lang="it-IT" i="1" dirty="0" smtClean="0"/>
              <a:t>SIGNIFICAS QUAM LOQUERIS</a:t>
            </a:r>
          </a:p>
        </p:txBody>
      </p:sp>
      <p:sp>
        <p:nvSpPr>
          <p:cNvPr id="3" name="Titolo 2"/>
          <p:cNvSpPr>
            <a:spLocks noGrp="1"/>
          </p:cNvSpPr>
          <p:nvPr>
            <p:ph type="title"/>
          </p:nvPr>
        </p:nvSpPr>
        <p:spPr/>
        <p:txBody>
          <a:bodyPr>
            <a:normAutofit fontScale="90000"/>
          </a:bodyPr>
          <a:lstStyle/>
          <a:p>
            <a:pPr algn="ctr"/>
            <a:r>
              <a:rPr lang="it-IT" dirty="0" smtClean="0"/>
              <a:t>IL LINGUAGGIO DELLA PREDICAZIONE</a:t>
            </a:r>
            <a:endParaRPr lang="it-IT" dirty="0"/>
          </a:p>
        </p:txBody>
      </p:sp>
    </p:spTree>
    <p:extLst>
      <p:ext uri="{BB962C8B-B14F-4D97-AF65-F5344CB8AC3E}">
        <p14:creationId xmlns:p14="http://schemas.microsoft.com/office/powerpoint/2010/main" val="1457148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p:tgtEl>
                                          <p:spTgt spid="2">
                                            <p:bg/>
                                          </p:spTgt>
                                        </p:tgtEl>
                                        <p:attrNameLst>
                                          <p:attrName>ppt_y</p:attrName>
                                        </p:attrNameLst>
                                      </p:cBhvr>
                                      <p:tavLst>
                                        <p:tav tm="0">
                                          <p:val>
                                            <p:strVal val="#ppt_y+#ppt_h*1.125000"/>
                                          </p:val>
                                        </p:tav>
                                        <p:tav tm="100000">
                                          <p:val>
                                            <p:strVal val="#ppt_y"/>
                                          </p:val>
                                        </p:tav>
                                      </p:tavLst>
                                    </p:anim>
                                    <p:animEffect transition="in" filter="wipe(up)">
                                      <p:cBhvr>
                                        <p:cTn id="8" dur="500"/>
                                        <p:tgtEl>
                                          <p:spTgt spid="2">
                                            <p:bg/>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buNone/>
            </a:pPr>
            <a:endParaRPr lang="it-IT" dirty="0"/>
          </a:p>
          <a:p>
            <a:pPr marL="0" indent="0" algn="just">
              <a:buNone/>
            </a:pPr>
            <a:r>
              <a:rPr lang="it-IT" dirty="0" smtClean="0"/>
              <a:t>Ma quale guerra si combatté, all’alba della nostra era, nell’anima senecana?</a:t>
            </a:r>
          </a:p>
          <a:p>
            <a:pPr marL="0" indent="0" algn="just">
              <a:buNone/>
            </a:pPr>
            <a:endParaRPr lang="it-IT" dirty="0"/>
          </a:p>
          <a:p>
            <a:pPr marL="0" indent="0" algn="just">
              <a:buNone/>
            </a:pPr>
            <a:r>
              <a:rPr lang="it-IT" dirty="0" smtClean="0"/>
              <a:t>Fu una battaglia per la libertà e si combatté nell’ultima trincea che il mondo classico offrì all’uomo contro la violenza della storia:</a:t>
            </a:r>
          </a:p>
          <a:p>
            <a:pPr marL="0" indent="0">
              <a:buNone/>
            </a:pPr>
            <a:endParaRPr lang="it-IT" dirty="0"/>
          </a:p>
          <a:p>
            <a:pPr marL="0" indent="0">
              <a:buNone/>
            </a:pPr>
            <a:r>
              <a:rPr lang="it-IT" dirty="0" smtClean="0"/>
              <a:t>LA FILOSOFIA.</a:t>
            </a:r>
            <a:endParaRPr lang="it-IT" dirty="0"/>
          </a:p>
        </p:txBody>
      </p:sp>
      <p:sp>
        <p:nvSpPr>
          <p:cNvPr id="3" name="Titolo 2"/>
          <p:cNvSpPr>
            <a:spLocks noGrp="1"/>
          </p:cNvSpPr>
          <p:nvPr>
            <p:ph type="title"/>
          </p:nvPr>
        </p:nvSpPr>
        <p:spPr/>
        <p:txBody>
          <a:bodyPr>
            <a:normAutofit fontScale="90000"/>
          </a:bodyPr>
          <a:lstStyle/>
          <a:p>
            <a:pPr algn="ctr"/>
            <a:r>
              <a:rPr lang="it-IT" dirty="0" smtClean="0"/>
              <a:t>	</a:t>
            </a:r>
            <a:r>
              <a:rPr lang="it-IT" i="1" dirty="0" smtClean="0"/>
              <a:t>QUAE </a:t>
            </a:r>
            <a:r>
              <a:rPr lang="it-IT" i="1" dirty="0"/>
              <a:t>PHILOSOPHIA FUIT, </a:t>
            </a:r>
            <a:r>
              <a:rPr lang="it-IT" i="1" dirty="0" smtClean="0"/>
              <a:t>	FACTA </a:t>
            </a:r>
            <a:r>
              <a:rPr lang="it-IT" i="1" dirty="0"/>
              <a:t>PHILOLOGIA EST</a:t>
            </a:r>
          </a:p>
        </p:txBody>
      </p:sp>
    </p:spTree>
    <p:extLst>
      <p:ext uri="{BB962C8B-B14F-4D97-AF65-F5344CB8AC3E}">
        <p14:creationId xmlns:p14="http://schemas.microsoft.com/office/powerpoint/2010/main" val="16966807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p:tgtEl>
                                          <p:spTgt spid="2">
                                            <p:bg/>
                                          </p:spTgt>
                                        </p:tgtEl>
                                        <p:attrNameLst>
                                          <p:attrName>ppt_y</p:attrName>
                                        </p:attrNameLst>
                                      </p:cBhvr>
                                      <p:tavLst>
                                        <p:tav tm="0">
                                          <p:val>
                                            <p:strVal val="#ppt_y+#ppt_h*1.125000"/>
                                          </p:val>
                                        </p:tav>
                                        <p:tav tm="100000">
                                          <p:val>
                                            <p:strVal val="#ppt_y"/>
                                          </p:val>
                                        </p:tav>
                                      </p:tavLst>
                                    </p:anim>
                                    <p:animEffect transition="in" filter="wipe(up)">
                                      <p:cBhvr>
                                        <p:cTn id="8" dur="500"/>
                                        <p:tgtEl>
                                          <p:spTgt spid="2">
                                            <p:bg/>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p:tgtEl>
                                          <p:spTgt spid="2">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endParaRPr lang="it-IT" dirty="0"/>
          </a:p>
          <a:p>
            <a:r>
              <a:rPr lang="it-IT" dirty="0" smtClean="0"/>
              <a:t>CHI E’ L’ UOMO LIBERO?</a:t>
            </a:r>
          </a:p>
          <a:p>
            <a:endParaRPr lang="it-IT" dirty="0"/>
          </a:p>
          <a:p>
            <a:pPr marL="0" indent="0">
              <a:buNone/>
            </a:pPr>
            <a:r>
              <a:rPr lang="it-IT" sz="4000" dirty="0"/>
              <a:t>	</a:t>
            </a:r>
            <a:r>
              <a:rPr lang="it-IT" sz="4000" dirty="0" smtClean="0"/>
              <a:t>		</a:t>
            </a:r>
            <a:r>
              <a:rPr lang="it-IT" sz="4000" i="1" dirty="0" smtClean="0"/>
              <a:t>IL SAPIENS</a:t>
            </a:r>
          </a:p>
        </p:txBody>
      </p:sp>
      <p:sp>
        <p:nvSpPr>
          <p:cNvPr id="3" name="Titolo 2"/>
          <p:cNvSpPr>
            <a:spLocks noGrp="1"/>
          </p:cNvSpPr>
          <p:nvPr>
            <p:ph type="title"/>
          </p:nvPr>
        </p:nvSpPr>
        <p:spPr/>
        <p:txBody>
          <a:bodyPr>
            <a:normAutofit fontScale="90000"/>
          </a:bodyPr>
          <a:lstStyle/>
          <a:p>
            <a:r>
              <a:rPr lang="it-IT" dirty="0" smtClean="0"/>
              <a:t>	</a:t>
            </a:r>
            <a:r>
              <a:rPr lang="it-IT" i="1" dirty="0" smtClean="0"/>
              <a:t>QUAE </a:t>
            </a:r>
            <a:r>
              <a:rPr lang="it-IT" i="1" dirty="0"/>
              <a:t>PHILOSOPHIA FUIT, </a:t>
            </a:r>
            <a:r>
              <a:rPr lang="it-IT" i="1" dirty="0" smtClean="0"/>
              <a:t>	FACTA </a:t>
            </a:r>
            <a:r>
              <a:rPr lang="it-IT" i="1" dirty="0"/>
              <a:t>PHILOLOGIA EST</a:t>
            </a:r>
          </a:p>
        </p:txBody>
      </p:sp>
    </p:spTree>
    <p:extLst>
      <p:ext uri="{BB962C8B-B14F-4D97-AF65-F5344CB8AC3E}">
        <p14:creationId xmlns:p14="http://schemas.microsoft.com/office/powerpoint/2010/main" val="38135910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circle(in)">
                                      <p:cBhvr>
                                        <p:cTn id="12" dur="20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it-IT" dirty="0" smtClean="0"/>
          </a:p>
          <a:p>
            <a:endParaRPr lang="it-IT" dirty="0"/>
          </a:p>
          <a:p>
            <a:pPr algn="just"/>
            <a:r>
              <a:rPr lang="it-IT" dirty="0" smtClean="0"/>
              <a:t>Pur con differenze in Grecia e a Roma la libertà coincideva con il servire solo alle leggi.</a:t>
            </a:r>
          </a:p>
          <a:p>
            <a:pPr algn="just"/>
            <a:endParaRPr lang="it-IT" dirty="0"/>
          </a:p>
          <a:p>
            <a:pPr algn="just"/>
            <a:r>
              <a:rPr lang="it-IT" dirty="0" smtClean="0"/>
              <a:t>Ora la libertà consiste nel servire alla filosofia.</a:t>
            </a:r>
            <a:endParaRPr lang="it-IT" dirty="0"/>
          </a:p>
        </p:txBody>
      </p:sp>
      <p:sp>
        <p:nvSpPr>
          <p:cNvPr id="3" name="Titolo 2"/>
          <p:cNvSpPr>
            <a:spLocks noGrp="1"/>
          </p:cNvSpPr>
          <p:nvPr>
            <p:ph type="title"/>
          </p:nvPr>
        </p:nvSpPr>
        <p:spPr/>
        <p:txBody>
          <a:bodyPr>
            <a:normAutofit fontScale="90000"/>
          </a:bodyPr>
          <a:lstStyle/>
          <a:p>
            <a:r>
              <a:rPr lang="it-IT" dirty="0" smtClean="0"/>
              <a:t>	</a:t>
            </a:r>
            <a:r>
              <a:rPr lang="it-IT" i="1" dirty="0" smtClean="0"/>
              <a:t>QUAE </a:t>
            </a:r>
            <a:r>
              <a:rPr lang="it-IT" i="1" dirty="0"/>
              <a:t>PHILOSOPHIA FUIT, </a:t>
            </a:r>
            <a:r>
              <a:rPr lang="it-IT" i="1" dirty="0" smtClean="0"/>
              <a:t>	FACTA </a:t>
            </a:r>
            <a:r>
              <a:rPr lang="it-IT" i="1" dirty="0"/>
              <a:t>PHILOLOGIA EST</a:t>
            </a:r>
          </a:p>
        </p:txBody>
      </p:sp>
    </p:spTree>
    <p:extLst>
      <p:ext uri="{BB962C8B-B14F-4D97-AF65-F5344CB8AC3E}">
        <p14:creationId xmlns:p14="http://schemas.microsoft.com/office/powerpoint/2010/main" val="14218332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circle(in)">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Nel momento in cui la figura del </a:t>
            </a:r>
            <a:r>
              <a:rPr lang="it-IT" dirty="0" err="1" smtClean="0"/>
              <a:t>princeps</a:t>
            </a:r>
            <a:r>
              <a:rPr lang="it-IT" dirty="0" smtClean="0"/>
              <a:t> riunisce nelle sue mani tutto il potere, sollevandosi sopra la legge, che cosa significa libertà?</a:t>
            </a:r>
          </a:p>
          <a:p>
            <a:endParaRPr lang="it-IT" dirty="0"/>
          </a:p>
          <a:p>
            <a:r>
              <a:rPr lang="it-IT" dirty="0" smtClean="0"/>
              <a:t>La libertà non ha che due vie:</a:t>
            </a:r>
          </a:p>
          <a:p>
            <a:pPr marL="514350" indent="-514350">
              <a:buAutoNum type="arabicParenR"/>
            </a:pPr>
            <a:r>
              <a:rPr lang="it-IT" dirty="0" smtClean="0"/>
              <a:t>Suicidarsi con Catone</a:t>
            </a:r>
          </a:p>
          <a:p>
            <a:pPr marL="514350" indent="-514350">
              <a:buAutoNum type="arabicParenR"/>
            </a:pPr>
            <a:r>
              <a:rPr lang="it-IT" dirty="0" smtClean="0"/>
              <a:t>Interiorizzarsi</a:t>
            </a:r>
          </a:p>
          <a:p>
            <a:pPr marL="514350" indent="-514350">
              <a:buAutoNum type="arabicParenR"/>
            </a:pPr>
            <a:endParaRPr lang="it-IT" dirty="0"/>
          </a:p>
          <a:p>
            <a:pPr marL="0" indent="0">
              <a:buNone/>
            </a:pPr>
            <a:endParaRPr lang="it-IT" dirty="0" smtClean="0"/>
          </a:p>
          <a:p>
            <a:pPr marL="0" indent="0">
              <a:buNone/>
            </a:pPr>
            <a:endParaRPr lang="it-IT" dirty="0"/>
          </a:p>
        </p:txBody>
      </p:sp>
      <p:sp>
        <p:nvSpPr>
          <p:cNvPr id="3" name="Titolo 2"/>
          <p:cNvSpPr>
            <a:spLocks noGrp="1"/>
          </p:cNvSpPr>
          <p:nvPr>
            <p:ph type="title"/>
          </p:nvPr>
        </p:nvSpPr>
        <p:spPr/>
        <p:txBody>
          <a:bodyPr>
            <a:normAutofit fontScale="90000"/>
          </a:bodyPr>
          <a:lstStyle/>
          <a:p>
            <a:r>
              <a:rPr lang="it-IT" dirty="0" smtClean="0"/>
              <a:t>	</a:t>
            </a:r>
            <a:r>
              <a:rPr lang="it-IT" i="1" dirty="0" smtClean="0"/>
              <a:t>QUAE </a:t>
            </a:r>
            <a:r>
              <a:rPr lang="it-IT" i="1" dirty="0"/>
              <a:t>PHILOSOPHIA FUIT, </a:t>
            </a:r>
            <a:r>
              <a:rPr lang="it-IT" i="1" dirty="0" smtClean="0"/>
              <a:t>	FACTA </a:t>
            </a:r>
            <a:r>
              <a:rPr lang="it-IT" i="1" dirty="0"/>
              <a:t>PHILOLOGIA EST</a:t>
            </a:r>
          </a:p>
        </p:txBody>
      </p:sp>
    </p:spTree>
    <p:extLst>
      <p:ext uri="{BB962C8B-B14F-4D97-AF65-F5344CB8AC3E}">
        <p14:creationId xmlns:p14="http://schemas.microsoft.com/office/powerpoint/2010/main" val="41299115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barn(inVertical)">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arn(inVertic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just"/>
            <a:r>
              <a:rPr lang="it-IT" dirty="0" smtClean="0"/>
              <a:t>Il mondo antico, nel suo autunno, scopre una nuova dimensione: quella dell’interiorità. </a:t>
            </a:r>
          </a:p>
          <a:p>
            <a:pPr algn="just"/>
            <a:endParaRPr lang="it-IT" dirty="0"/>
          </a:p>
          <a:p>
            <a:pPr marL="0" indent="0" algn="just">
              <a:buNone/>
            </a:pPr>
            <a:r>
              <a:rPr lang="it-IT" dirty="0" smtClean="0"/>
              <a:t>“Scava dentro, dentro è la fonte del bene” (M. Aurelio)</a:t>
            </a:r>
          </a:p>
          <a:p>
            <a:pPr marL="0" indent="0" algn="just">
              <a:buNone/>
            </a:pPr>
            <a:endParaRPr lang="it-IT" dirty="0"/>
          </a:p>
          <a:p>
            <a:pPr marL="0" indent="0" algn="just">
              <a:buNone/>
            </a:pPr>
            <a:r>
              <a:rPr lang="it-IT" dirty="0" smtClean="0"/>
              <a:t>Con questa massima sono tutti d’accordo: l’epicureo, il cinico, lo stoico.</a:t>
            </a:r>
            <a:endParaRPr lang="it-IT" dirty="0"/>
          </a:p>
        </p:txBody>
      </p:sp>
      <p:sp>
        <p:nvSpPr>
          <p:cNvPr id="3" name="Titolo 2"/>
          <p:cNvSpPr>
            <a:spLocks noGrp="1"/>
          </p:cNvSpPr>
          <p:nvPr>
            <p:ph type="title"/>
          </p:nvPr>
        </p:nvSpPr>
        <p:spPr/>
        <p:txBody>
          <a:bodyPr>
            <a:normAutofit fontScale="90000"/>
          </a:bodyPr>
          <a:lstStyle/>
          <a:p>
            <a:pPr algn="ctr"/>
            <a:r>
              <a:rPr lang="it-IT" dirty="0" smtClean="0"/>
              <a:t>		IL LINGUAGGIO 	</a:t>
            </a:r>
            <a:r>
              <a:rPr lang="it-IT" dirty="0"/>
              <a:t>	</a:t>
            </a:r>
            <a:r>
              <a:rPr lang="it-IT" dirty="0" smtClean="0"/>
              <a:t>		DELL’INTERIORITA’</a:t>
            </a:r>
            <a:endParaRPr lang="it-IT" dirty="0"/>
          </a:p>
        </p:txBody>
      </p:sp>
    </p:spTree>
    <p:extLst>
      <p:ext uri="{BB962C8B-B14F-4D97-AF65-F5344CB8AC3E}">
        <p14:creationId xmlns:p14="http://schemas.microsoft.com/office/powerpoint/2010/main" val="6096993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strips(downLeft)">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strips(downLeft)">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strips(downLeft)">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Lef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92100" y="1371600"/>
            <a:ext cx="8229600" cy="4572000"/>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just">
              <a:buNone/>
            </a:pPr>
            <a:r>
              <a:rPr lang="it-IT" dirty="0" smtClean="0"/>
              <a:t>Toccò a Seneca bandire a Roma il linguaggio dell’interiorità.</a:t>
            </a:r>
          </a:p>
          <a:p>
            <a:pPr marL="0" indent="0" algn="just">
              <a:buNone/>
            </a:pPr>
            <a:endParaRPr lang="it-IT" dirty="0"/>
          </a:p>
          <a:p>
            <a:pPr marL="0" indent="0" algn="just">
              <a:buNone/>
            </a:pPr>
            <a:r>
              <a:rPr lang="it-IT" dirty="0"/>
              <a:t>Per foggiare il linguaggio dell’interiorità Seneca ricorre a due metafore:</a:t>
            </a:r>
          </a:p>
          <a:p>
            <a:pPr marL="514350" indent="-514350">
              <a:buAutoNum type="arabicParenR"/>
            </a:pPr>
            <a:r>
              <a:rPr lang="it-IT" dirty="0"/>
              <a:t>Interiorità come possesso</a:t>
            </a:r>
          </a:p>
          <a:p>
            <a:pPr marL="514350" indent="-514350">
              <a:buAutoNum type="arabicParenR"/>
            </a:pPr>
            <a:r>
              <a:rPr lang="it-IT" dirty="0"/>
              <a:t>Interiorità come rifugio</a:t>
            </a:r>
          </a:p>
          <a:p>
            <a:pPr marL="0" indent="0">
              <a:buNone/>
            </a:pPr>
            <a:endParaRPr lang="it-IT" dirty="0"/>
          </a:p>
          <a:p>
            <a:pPr marL="0" indent="0">
              <a:buNone/>
            </a:pPr>
            <a:endParaRPr lang="it-IT" dirty="0" smtClean="0"/>
          </a:p>
          <a:p>
            <a:pPr marL="0" indent="0">
              <a:buNone/>
            </a:pPr>
            <a:endParaRPr lang="it-IT" dirty="0" smtClean="0"/>
          </a:p>
          <a:p>
            <a:pPr marL="0" indent="0">
              <a:buNone/>
            </a:pPr>
            <a:endParaRPr lang="it-IT" dirty="0"/>
          </a:p>
          <a:p>
            <a:pPr marL="0" indent="0">
              <a:buNone/>
            </a:pPr>
            <a:endParaRPr lang="it-IT" dirty="0"/>
          </a:p>
        </p:txBody>
      </p:sp>
      <p:sp>
        <p:nvSpPr>
          <p:cNvPr id="3" name="Titolo 2"/>
          <p:cNvSpPr>
            <a:spLocks noGrp="1"/>
          </p:cNvSpPr>
          <p:nvPr>
            <p:ph type="title"/>
          </p:nvPr>
        </p:nvSpPr>
        <p:spPr/>
        <p:txBody>
          <a:bodyPr>
            <a:normAutofit fontScale="90000"/>
          </a:bodyPr>
          <a:lstStyle/>
          <a:p>
            <a:pPr algn="ctr"/>
            <a:r>
              <a:rPr lang="it-IT" dirty="0"/>
              <a:t>IL LINGUAGGIO 				</a:t>
            </a:r>
            <a:r>
              <a:rPr lang="it-IT" dirty="0" smtClean="0"/>
              <a:t>DELL’INTERIORITA’</a:t>
            </a:r>
            <a:endParaRPr lang="it-IT" dirty="0"/>
          </a:p>
        </p:txBody>
      </p:sp>
    </p:spTree>
    <p:extLst>
      <p:ext uri="{BB962C8B-B14F-4D97-AF65-F5344CB8AC3E}">
        <p14:creationId xmlns:p14="http://schemas.microsoft.com/office/powerpoint/2010/main" val="18913863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edge">
                                      <p:cBhvr>
                                        <p:cTn id="12" dur="20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edge">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edg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edg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edg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rta">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Carta.thmx</Template>
  <TotalTime>1619</TotalTime>
  <Words>1969</Words>
  <Application>Microsoft Macintosh PowerPoint</Application>
  <PresentationFormat>Presentazione su schermo (4:3)</PresentationFormat>
  <Paragraphs>188</Paragraphs>
  <Slides>38</Slides>
  <Notes>0</Notes>
  <HiddenSlides>0</HiddenSlides>
  <MMClips>0</MMClips>
  <ScaleCrop>false</ScaleCrop>
  <HeadingPairs>
    <vt:vector size="4" baseType="variant">
      <vt:variant>
        <vt:lpstr>Tema</vt:lpstr>
      </vt:variant>
      <vt:variant>
        <vt:i4>1</vt:i4>
      </vt:variant>
      <vt:variant>
        <vt:lpstr>Titoli diapositive</vt:lpstr>
      </vt:variant>
      <vt:variant>
        <vt:i4>38</vt:i4>
      </vt:variant>
    </vt:vector>
  </HeadingPairs>
  <TitlesOfParts>
    <vt:vector size="39" baseType="lpstr">
      <vt:lpstr>Carta</vt:lpstr>
      <vt:lpstr>QUAE PHILOSOPHIA FUIT, FACTA PHILOLOGIA EST</vt:lpstr>
      <vt:lpstr> QUAE PHILOSOPHIA FUIT,   FACTA PHILOLOGIA EST</vt:lpstr>
      <vt:lpstr> QUAE PHILOSOPHIA FUIT,  FACTA PHILOLOGIA EST</vt:lpstr>
      <vt:lpstr> QUAE PHILOSOPHIA FUIT,  FACTA PHILOLOGIA EST</vt:lpstr>
      <vt:lpstr> QUAE PHILOSOPHIA FUIT,  FACTA PHILOLOGIA EST</vt:lpstr>
      <vt:lpstr> QUAE PHILOSOPHIA FUIT,  FACTA PHILOLOGIA EST</vt:lpstr>
      <vt:lpstr> QUAE PHILOSOPHIA FUIT,  FACTA PHILOLOGIA EST</vt:lpstr>
      <vt:lpstr>  IL LINGUAGGIO     DELL’INTERIORITA’</vt:lpstr>
      <vt:lpstr>IL LINGUAGGIO     DELL’INTERIORITA’</vt:lpstr>
      <vt:lpstr>INTERIORITA’ COME POSSESSO</vt:lpstr>
      <vt:lpstr>INTERIORITA’ COME POSSESSO</vt:lpstr>
      <vt:lpstr>INTERIORITA’ COME POSSESSO</vt:lpstr>
      <vt:lpstr>INTERIORITA’ COME POSSESSO</vt:lpstr>
      <vt:lpstr>INTERIORITA’ COME POSSESSO</vt:lpstr>
      <vt:lpstr> RIFLESSIVO DIRETTO</vt:lpstr>
      <vt:lpstr> RIFLESSIVO DIRETTO</vt:lpstr>
      <vt:lpstr> RIFLESSIVO DIRETTO</vt:lpstr>
      <vt:lpstr> RIFLESSIVO INDIRETTO</vt:lpstr>
      <vt:lpstr> RIFLESSIVO INDIRETTO</vt:lpstr>
      <vt:lpstr> RIFLESSIVO INDIRETTO</vt:lpstr>
      <vt:lpstr> INTERIORITA’ COME RIFUGIO</vt:lpstr>
      <vt:lpstr> INTERIORITA’ COME RIFUGIO</vt:lpstr>
      <vt:lpstr> IL LINGUAGGIO  DELL’INTERIORITA’</vt:lpstr>
      <vt:lpstr> IL LINGUAGGIO  DELL’INTERIORITA’</vt:lpstr>
      <vt:lpstr> IL LINGUAGGIO  DELL’INTERIORITA’</vt:lpstr>
      <vt:lpstr>IL LINGUAGGIO   DELL’INTERIORITA’</vt:lpstr>
      <vt:lpstr> IL LINGUAGGIO DELLA  PREDICAZIONE</vt:lpstr>
      <vt:lpstr> IL LINGUAGGIO DELLA  PREDICAZIONE</vt:lpstr>
      <vt:lpstr>IL LINGUAGGIO DELLA  PREDICAZIONE</vt:lpstr>
      <vt:lpstr>IL LINGUAGGIO DELLA  PREDICAZIONE</vt:lpstr>
      <vt:lpstr>IL LINGUAGGIO DELLA  PREDICAZIONE</vt:lpstr>
      <vt:lpstr>IL LINGUAGGIO DELLA  PREDICAZIONE</vt:lpstr>
      <vt:lpstr>IL LINGUAGGIO DELLA  PREDICAZIONE</vt:lpstr>
      <vt:lpstr>IL LINGUAGGIO DELLA  PREDICAZIONE</vt:lpstr>
      <vt:lpstr>IL LINGUAGGIO DELLA PREDICAZIONE</vt:lpstr>
      <vt:lpstr>IL LINGUAGGIO DELLA PREDICAZIONE </vt:lpstr>
      <vt:lpstr>IL LINGUAGGIO DELLA PREDICAZIONE</vt:lpstr>
      <vt:lpstr>IL LINGUAGGIO DELLA PREDICAZIONE</vt:lpstr>
    </vt:vector>
  </TitlesOfParts>
  <Company>Liceo Malpighi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QUAE PHILOSOPHIA FUIT, FACTA PHILOLOGIA EST</dc:title>
  <dc:creator>Mara Ferroni</dc:creator>
  <cp:lastModifiedBy>Mara Ferroni</cp:lastModifiedBy>
  <cp:revision>49</cp:revision>
  <dcterms:created xsi:type="dcterms:W3CDTF">2012-11-20T11:24:05Z</dcterms:created>
  <dcterms:modified xsi:type="dcterms:W3CDTF">2012-12-05T18:36:08Z</dcterms:modified>
</cp:coreProperties>
</file>